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256" r:id="rId3"/>
    <p:sldId id="336" r:id="rId4"/>
    <p:sldId id="259" r:id="rId5"/>
    <p:sldId id="673" r:id="rId6"/>
    <p:sldId id="419" r:id="rId7"/>
    <p:sldId id="421" r:id="rId8"/>
    <p:sldId id="608" r:id="rId9"/>
    <p:sldId id="264" r:id="rId10"/>
    <p:sldId id="265" r:id="rId11"/>
    <p:sldId id="337" r:id="rId12"/>
    <p:sldId id="462" r:id="rId13"/>
    <p:sldId id="463" r:id="rId14"/>
    <p:sldId id="464" r:id="rId15"/>
    <p:sldId id="465" r:id="rId16"/>
    <p:sldId id="466" r:id="rId17"/>
    <p:sldId id="468" r:id="rId18"/>
    <p:sldId id="469" r:id="rId19"/>
    <p:sldId id="470" r:id="rId21"/>
    <p:sldId id="471" r:id="rId22"/>
    <p:sldId id="472" r:id="rId23"/>
    <p:sldId id="473" r:id="rId24"/>
    <p:sldId id="474" r:id="rId25"/>
    <p:sldId id="475" r:id="rId26"/>
    <p:sldId id="476" r:id="rId27"/>
    <p:sldId id="477" r:id="rId28"/>
    <p:sldId id="338" r:id="rId29"/>
    <p:sldId id="478" r:id="rId30"/>
    <p:sldId id="479" r:id="rId31"/>
    <p:sldId id="480" r:id="rId32"/>
    <p:sldId id="481" r:id="rId33"/>
    <p:sldId id="518" r:id="rId34"/>
    <p:sldId id="294" r:id="rId35"/>
    <p:sldId id="742" r:id="rId36"/>
    <p:sldId id="519" r:id="rId37"/>
    <p:sldId id="520" r:id="rId38"/>
    <p:sldId id="521" r:id="rId39"/>
    <p:sldId id="339" r:id="rId40"/>
    <p:sldId id="523" r:id="rId41"/>
    <p:sldId id="524" r:id="rId42"/>
    <p:sldId id="525" r:id="rId43"/>
    <p:sldId id="526" r:id="rId44"/>
    <p:sldId id="527" r:id="rId45"/>
    <p:sldId id="528" r:id="rId46"/>
    <p:sldId id="529" r:id="rId47"/>
    <p:sldId id="530" r:id="rId48"/>
    <p:sldId id="582" r:id="rId49"/>
    <p:sldId id="340" r:id="rId50"/>
    <p:sldId id="531" r:id="rId51"/>
    <p:sldId id="532" r:id="rId52"/>
    <p:sldId id="533" r:id="rId53"/>
    <p:sldId id="341" r:id="rId54"/>
    <p:sldId id="343" r:id="rId55"/>
    <p:sldId id="535" r:id="rId56"/>
    <p:sldId id="536" r:id="rId57"/>
    <p:sldId id="537" r:id="rId58"/>
    <p:sldId id="775" r:id="rId59"/>
    <p:sldId id="538" r:id="rId60"/>
    <p:sldId id="540" r:id="rId61"/>
    <p:sldId id="344" r:id="rId62"/>
    <p:sldId id="574" r:id="rId63"/>
    <p:sldId id="575" r:id="rId64"/>
    <p:sldId id="577" r:id="rId65"/>
    <p:sldId id="323" r:id="rId66"/>
  </p:sldIdLst>
  <p:sldSz cx="12192000" cy="6858000"/>
  <p:notesSz cx="6858000" cy="9144000"/>
  <p:embeddedFontLst>
    <p:embeddedFont>
      <p:font typeface="楷体" panose="02010609060101010101" pitchFamily="49" charset="-122"/>
      <p:regular r:id="rId70"/>
    </p:embeddedFont>
    <p:embeddedFont>
      <p:font typeface="微软雅黑" panose="020B0503020204020204" pitchFamily="34" charset="-122"/>
      <p:regular r:id="rId71"/>
    </p:embeddedFont>
    <p:embeddedFont>
      <p:font typeface="黑体" panose="02010609060101010101" charset="-122"/>
      <p:regular r:id="rId72"/>
    </p:embeddedFont>
    <p:embeddedFont>
      <p:font typeface="Arial Unicode MS" panose="020B0604020202020204" charset="-122"/>
      <p:regular r:id="rId73"/>
    </p:embeddedFont>
    <p:embeddedFont>
      <p:font typeface="等线" panose="02010600030101010101" charset="0"/>
      <p:regular r:id="rId74"/>
    </p:embeddedFont>
    <p:embeddedFont>
      <p:font typeface="华文细黑" panose="02010600040101010101" pitchFamily="2" charset="-122"/>
      <p:regular r:id="rId7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9F3"/>
    <a:srgbClr val="FF554B"/>
    <a:srgbClr val="7BB552"/>
    <a:srgbClr val="546E7A"/>
    <a:srgbClr val="85D7F3"/>
    <a:srgbClr val="7A3C3C"/>
    <a:srgbClr val="78AF50"/>
    <a:srgbClr val="CC66FF"/>
    <a:srgbClr val="E5782E"/>
    <a:srgbClr val="6A3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32" autoAdjust="0"/>
    <p:restoredTop sz="93022"/>
  </p:normalViewPr>
  <p:slideViewPr>
    <p:cSldViewPr snapToGrid="0" showGuides="1">
      <p:cViewPr varScale="1">
        <p:scale>
          <a:sx n="99" d="100"/>
          <a:sy n="99" d="100"/>
        </p:scale>
        <p:origin x="192" y="280"/>
      </p:cViewPr>
      <p:guideLst>
        <p:guide orient="horz" pos="2141"/>
        <p:guide pos="7408"/>
        <p:guide pos="634"/>
        <p:guide orient="horz" pos="3789"/>
        <p:guide pos="71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5" Type="http://schemas.openxmlformats.org/officeDocument/2006/relationships/font" Target="fonts/font6.fntdata"/><Relationship Id="rId74" Type="http://schemas.openxmlformats.org/officeDocument/2006/relationships/font" Target="fonts/font5.fntdata"/><Relationship Id="rId73" Type="http://schemas.openxmlformats.org/officeDocument/2006/relationships/font" Target="fonts/font4.fntdata"/><Relationship Id="rId72" Type="http://schemas.openxmlformats.org/officeDocument/2006/relationships/font" Target="fonts/font3.fntdata"/><Relationship Id="rId71" Type="http://schemas.openxmlformats.org/officeDocument/2006/relationships/font" Target="fonts/font2.fntdata"/><Relationship Id="rId70" Type="http://schemas.openxmlformats.org/officeDocument/2006/relationships/font" Target="fonts/font1.fntdata"/><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6.wmf"/><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56.wmf"/><Relationship Id="rId8" Type="http://schemas.openxmlformats.org/officeDocument/2006/relationships/image" Target="../media/image55.wmf"/><Relationship Id="rId7" Type="http://schemas.openxmlformats.org/officeDocument/2006/relationships/image" Target="../media/image54.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93E30-4960-415D-B04E-D6EBE4AED46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1E139-A7E1-44AC-99A9-DB24E6D412F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grpSp>
        <p:nvGrpSpPr>
          <p:cNvPr id="5" name="组合 4"/>
          <p:cNvGrpSpPr/>
          <p:nvPr userDrawn="1"/>
        </p:nvGrpSpPr>
        <p:grpSpPr>
          <a:xfrm>
            <a:off x="10817779" y="6614190"/>
            <a:ext cx="785563" cy="246985"/>
            <a:chOff x="10089202" y="5934072"/>
            <a:chExt cx="1541440" cy="484636"/>
          </a:xfrm>
        </p:grpSpPr>
        <p:sp>
          <p:nvSpPr>
            <p:cNvPr id="6" name="矩形 5"/>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1" name="矩形 10"/>
          <p:cNvSpPr/>
          <p:nvPr userDrawn="1"/>
        </p:nvSpPr>
        <p:spPr>
          <a:xfrm>
            <a:off x="0" y="203199"/>
            <a:ext cx="12192000" cy="794328"/>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10817779" y="6614190"/>
            <a:ext cx="785563" cy="246985"/>
            <a:chOff x="10089202" y="5934072"/>
            <a:chExt cx="1541440" cy="484636"/>
          </a:xfrm>
        </p:grpSpPr>
        <p:sp>
          <p:nvSpPr>
            <p:cNvPr id="5" name="矩形 4"/>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灯片编号占位符 1"/>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p:cNvGrpSpPr/>
          <p:nvPr userDrawn="1"/>
        </p:nvGrpSpPr>
        <p:grpSpPr>
          <a:xfrm>
            <a:off x="10817779" y="6614190"/>
            <a:ext cx="785563" cy="246985"/>
            <a:chOff x="10089202" y="5934072"/>
            <a:chExt cx="1541440" cy="484636"/>
          </a:xfrm>
        </p:grpSpPr>
        <p:sp>
          <p:nvSpPr>
            <p:cNvPr id="3" name="矩形 2"/>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1"/>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9.wmf"/><Relationship Id="rId3" Type="http://schemas.openxmlformats.org/officeDocument/2006/relationships/oleObject" Target="../embeddings/oleObject6.bin"/><Relationship Id="rId2" Type="http://schemas.openxmlformats.org/officeDocument/2006/relationships/image" Target="../media/image8.wmf"/><Relationship Id="rId1"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 Id="rId3" Type="http://schemas.openxmlformats.org/officeDocument/2006/relationships/oleObject" Target="../embeddings/oleObject8.bin"/><Relationship Id="rId2" Type="http://schemas.openxmlformats.org/officeDocument/2006/relationships/image" Target="../media/image10.wmf"/><Relationship Id="rId1"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3.xml"/><Relationship Id="rId4" Type="http://schemas.openxmlformats.org/officeDocument/2006/relationships/image" Target="../media/image15.wmf"/><Relationship Id="rId3" Type="http://schemas.openxmlformats.org/officeDocument/2006/relationships/oleObject" Target="../embeddings/oleObject11.bin"/><Relationship Id="rId2" Type="http://schemas.openxmlformats.org/officeDocument/2006/relationships/image" Target="../media/image14.wmf"/><Relationship Id="rId1"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7.wmf"/><Relationship Id="rId1"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0.wmf"/><Relationship Id="rId1"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17.bin"/><Relationship Id="rId4" Type="http://schemas.openxmlformats.org/officeDocument/2006/relationships/image" Target="../media/image22.wmf"/><Relationship Id="rId3" Type="http://schemas.openxmlformats.org/officeDocument/2006/relationships/oleObject" Target="../embeddings/oleObject16.bin"/><Relationship Id="rId2" Type="http://schemas.openxmlformats.org/officeDocument/2006/relationships/image" Target="../media/image21.wmf"/><Relationship Id="rId1"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27.wmf"/><Relationship Id="rId3" Type="http://schemas.openxmlformats.org/officeDocument/2006/relationships/oleObject" Target="../embeddings/oleObject20.bin"/><Relationship Id="rId2" Type="http://schemas.openxmlformats.org/officeDocument/2006/relationships/image" Target="../media/image26.wmf"/><Relationship Id="rId1" Type="http://schemas.openxmlformats.org/officeDocument/2006/relationships/oleObject" Target="../embeddings/oleObject19.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28.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oleObject" Target="../embeddings/oleObject21.bin"/></Relationships>
</file>

<file path=ppt/slides/_rels/slide36.xml.rels><?xml version="1.0" encoding="UTF-8" standalone="yes"?>
<Relationships xmlns="http://schemas.openxmlformats.org/package/2006/relationships"><Relationship Id="rId8" Type="http://schemas.openxmlformats.org/officeDocument/2006/relationships/vmlDrawing" Target="../drawings/vmlDrawing12.vml"/><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wmf"/><Relationship Id="rId2" Type="http://schemas.openxmlformats.org/officeDocument/2006/relationships/oleObject" Target="../embeddings/oleObject22.bin"/><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3.xml"/><Relationship Id="rId6" Type="http://schemas.openxmlformats.org/officeDocument/2006/relationships/image" Target="../media/image42.wmf"/><Relationship Id="rId5" Type="http://schemas.openxmlformats.org/officeDocument/2006/relationships/oleObject" Target="../embeddings/oleObject25.bin"/><Relationship Id="rId4" Type="http://schemas.openxmlformats.org/officeDocument/2006/relationships/image" Target="../media/image41.wmf"/><Relationship Id="rId3" Type="http://schemas.openxmlformats.org/officeDocument/2006/relationships/oleObject" Target="../embeddings/oleObject24.bin"/><Relationship Id="rId2" Type="http://schemas.openxmlformats.org/officeDocument/2006/relationships/image" Target="../media/image40.wmf"/><Relationship Id="rId1" Type="http://schemas.openxmlformats.org/officeDocument/2006/relationships/oleObject" Target="../embeddings/oleObject23.bin"/></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26.bin"/></Relationships>
</file>

<file path=ppt/slides/_rels/slide43.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46.wmf"/><Relationship Id="rId3" Type="http://schemas.openxmlformats.org/officeDocument/2006/relationships/oleObject" Target="../embeddings/oleObject28.bin"/><Relationship Id="rId2" Type="http://schemas.openxmlformats.org/officeDocument/2006/relationships/image" Target="../media/image45.wmf"/><Relationship Id="rId1" Type="http://schemas.openxmlformats.org/officeDocument/2006/relationships/oleObject" Target="../embeddings/oleObject27.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47.wmf"/><Relationship Id="rId1" Type="http://schemas.openxmlformats.org/officeDocument/2006/relationships/oleObject" Target="../embeddings/oleObject29.bin"/></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51.wmf"/><Relationship Id="rId7" Type="http://schemas.openxmlformats.org/officeDocument/2006/relationships/oleObject" Target="../embeddings/oleObject33.bin"/><Relationship Id="rId6" Type="http://schemas.openxmlformats.org/officeDocument/2006/relationships/image" Target="../media/image50.wmf"/><Relationship Id="rId5" Type="http://schemas.openxmlformats.org/officeDocument/2006/relationships/oleObject" Target="../embeddings/oleObject32.bin"/><Relationship Id="rId4" Type="http://schemas.openxmlformats.org/officeDocument/2006/relationships/image" Target="../media/image49.wmf"/><Relationship Id="rId3" Type="http://schemas.openxmlformats.org/officeDocument/2006/relationships/oleObject" Target="../embeddings/oleObject31.bin"/><Relationship Id="rId21" Type="http://schemas.openxmlformats.org/officeDocument/2006/relationships/vmlDrawing" Target="../drawings/vmlDrawing17.vml"/><Relationship Id="rId20" Type="http://schemas.openxmlformats.org/officeDocument/2006/relationships/slideLayout" Target="../slideLayouts/slideLayout2.xml"/><Relationship Id="rId2" Type="http://schemas.openxmlformats.org/officeDocument/2006/relationships/image" Target="../media/image48.wmf"/><Relationship Id="rId19" Type="http://schemas.openxmlformats.org/officeDocument/2006/relationships/image" Target="../media/image56.wmf"/><Relationship Id="rId18" Type="http://schemas.openxmlformats.org/officeDocument/2006/relationships/oleObject" Target="../embeddings/oleObject39.bin"/><Relationship Id="rId17" Type="http://schemas.openxmlformats.org/officeDocument/2006/relationships/image" Target="../media/image55.wmf"/><Relationship Id="rId16" Type="http://schemas.openxmlformats.org/officeDocument/2006/relationships/oleObject" Target="../embeddings/oleObject38.bin"/><Relationship Id="rId15" Type="http://schemas.openxmlformats.org/officeDocument/2006/relationships/image" Target="../media/image54.wmf"/><Relationship Id="rId14" Type="http://schemas.openxmlformats.org/officeDocument/2006/relationships/oleObject" Target="../embeddings/oleObject37.bin"/><Relationship Id="rId13" Type="http://schemas.openxmlformats.org/officeDocument/2006/relationships/oleObject" Target="../embeddings/oleObject36.bin"/><Relationship Id="rId12" Type="http://schemas.openxmlformats.org/officeDocument/2006/relationships/image" Target="../media/image53.wmf"/><Relationship Id="rId11" Type="http://schemas.openxmlformats.org/officeDocument/2006/relationships/oleObject" Target="../embeddings/oleObject35.bin"/><Relationship Id="rId10" Type="http://schemas.openxmlformats.org/officeDocument/2006/relationships/image" Target="../media/image52.wmf"/><Relationship Id="rId1" Type="http://schemas.openxmlformats.org/officeDocument/2006/relationships/oleObject" Target="../embeddings/oleObject30.bin"/></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58.wmf"/><Relationship Id="rId1" Type="http://schemas.openxmlformats.org/officeDocument/2006/relationships/oleObject" Target="../embeddings/oleObject40.bin"/></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59.wmf"/><Relationship Id="rId1" Type="http://schemas.openxmlformats.org/officeDocument/2006/relationships/oleObject" Target="../embeddings/oleObject4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20.vml"/><Relationship Id="rId3" Type="http://schemas.openxmlformats.org/officeDocument/2006/relationships/slideLayout" Target="../slideLayouts/slideLayout3.xml"/><Relationship Id="rId2" Type="http://schemas.openxmlformats.org/officeDocument/2006/relationships/image" Target="../media/image60.wmf"/><Relationship Id="rId1" Type="http://schemas.openxmlformats.org/officeDocument/2006/relationships/oleObject" Target="../embeddings/oleObject42.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wmf"/><Relationship Id="rId3" Type="http://schemas.openxmlformats.org/officeDocument/2006/relationships/oleObject" Target="../embeddings/oleObject44.bin"/><Relationship Id="rId2" Type="http://schemas.openxmlformats.org/officeDocument/2006/relationships/image" Target="../media/image64.wmf"/><Relationship Id="rId1" Type="http://schemas.openxmlformats.org/officeDocument/2006/relationships/oleObject" Target="../embeddings/oleObject43.bin"/></Relationships>
</file>

<file path=ppt/slides/_rels/slide61.xml.rels><?xml version="1.0" encoding="UTF-8" standalone="yes"?>
<Relationships xmlns="http://schemas.openxmlformats.org/package/2006/relationships"><Relationship Id="rId9" Type="http://schemas.openxmlformats.org/officeDocument/2006/relationships/vmlDrawing" Target="../drawings/vmlDrawing22.vml"/><Relationship Id="rId8" Type="http://schemas.openxmlformats.org/officeDocument/2006/relationships/slideLayout" Target="../slideLayouts/slideLayout2.xml"/><Relationship Id="rId7" Type="http://schemas.openxmlformats.org/officeDocument/2006/relationships/image" Target="../media/image71.wmf"/><Relationship Id="rId6" Type="http://schemas.openxmlformats.org/officeDocument/2006/relationships/oleObject" Target="../embeddings/oleObject47.bin"/><Relationship Id="rId5" Type="http://schemas.openxmlformats.org/officeDocument/2006/relationships/image" Target="../media/image70.wmf"/><Relationship Id="rId4" Type="http://schemas.openxmlformats.org/officeDocument/2006/relationships/oleObject" Target="../embeddings/oleObject46.bin"/><Relationship Id="rId3" Type="http://schemas.openxmlformats.org/officeDocument/2006/relationships/image" Target="../media/image69.png"/><Relationship Id="rId2" Type="http://schemas.openxmlformats.org/officeDocument/2006/relationships/image" Target="../media/image68.wmf"/><Relationship Id="rId1" Type="http://schemas.openxmlformats.org/officeDocument/2006/relationships/oleObject" Target="../embeddings/oleObject45.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wmf"/><Relationship Id="rId7" Type="http://schemas.openxmlformats.org/officeDocument/2006/relationships/oleObject" Target="../embeddings/oleObject4.bin"/><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980293"/>
            <a:ext cx="12191999" cy="21122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0140" y="2132582"/>
            <a:ext cx="10757485" cy="1808618"/>
          </a:xfrm>
          <a:prstGeom prst="rect">
            <a:avLst/>
          </a:prstGeom>
          <a:solidFill>
            <a:srgbClr val="00A9F3"/>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408045" y="2479675"/>
            <a:ext cx="8058150" cy="706755"/>
          </a:xfrm>
          <a:prstGeom prst="rect">
            <a:avLst/>
          </a:prstGeom>
        </p:spPr>
        <p:txBody>
          <a:bodyPr wrap="square">
            <a:spAutoFit/>
          </a:bodyPr>
          <a:lstStyle/>
          <a:p>
            <a:pPr algn="ctr"/>
            <a:r>
              <a:rPr lang="zh-CN" altLang="en-US" sz="4000" b="1" dirty="0">
                <a:solidFill>
                  <a:schemeClr val="bg1"/>
                </a:solidFill>
                <a:effectLst>
                  <a:outerShdw blurRad="38100" dist="38100" dir="2700000" algn="tl">
                    <a:srgbClr val="000000">
                      <a:alpha val="43137"/>
                    </a:srgbClr>
                  </a:outerShdw>
                </a:effectLst>
              </a:rPr>
              <a:t>第六章  国际经济结构统计</a:t>
            </a:r>
            <a:endParaRPr lang="zh-CN" altLang="en-US" sz="4000" b="1" dirty="0">
              <a:solidFill>
                <a:schemeClr val="bg1"/>
              </a:solidFill>
              <a:effectLst>
                <a:outerShdw blurRad="38100" dist="38100" dir="2700000" algn="tl">
                  <a:srgbClr val="000000">
                    <a:alpha val="43137"/>
                  </a:srgbClr>
                </a:outerShdw>
              </a:effectLst>
            </a:endParaRPr>
          </a:p>
        </p:txBody>
      </p:sp>
      <p:sp>
        <p:nvSpPr>
          <p:cNvPr id="12" name="矩形 11"/>
          <p:cNvSpPr/>
          <p:nvPr/>
        </p:nvSpPr>
        <p:spPr>
          <a:xfrm>
            <a:off x="720140" y="4020569"/>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7257" y="1980293"/>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863877" y="4241683"/>
            <a:ext cx="6610865" cy="461665"/>
          </a:xfrm>
          <a:prstGeom prst="rect">
            <a:avLst/>
          </a:prstGeom>
          <a:noFill/>
        </p:spPr>
        <p:txBody>
          <a:bodyPr wrap="square" rtlCol="0">
            <a:spAutoFit/>
          </a:bodyPr>
          <a:lstStyle/>
          <a:p>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国民经济统计学（第三版）</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  主编：邱东</a:t>
            </a:r>
            <a:endParaRPr kumimoji="1" lang="zh-CN" altLang="en-US" sz="2400" b="1"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64172" y="1160969"/>
            <a:ext cx="3124200" cy="396240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2" name="文本框 31"/>
          <p:cNvSpPr txBox="1"/>
          <p:nvPr/>
        </p:nvSpPr>
        <p:spPr>
          <a:xfrm>
            <a:off x="283073" y="346848"/>
            <a:ext cx="6610865" cy="460375"/>
          </a:xfrm>
          <a:prstGeom prst="rect">
            <a:avLst/>
          </a:prstGeom>
          <a:noFill/>
        </p:spPr>
        <p:txBody>
          <a:bodyPr wrap="square" rtlCol="0">
            <a:spAutoFit/>
          </a:bodyPr>
          <a:lstStyle/>
          <a:p>
            <a:r>
              <a:rPr lang="zh-CN" altLang="en-US" sz="2400" b="1" dirty="0">
                <a:solidFill>
                  <a:srgbClr val="CC0000"/>
                </a:solidFill>
                <a:latin typeface="Arial" panose="020B0604020202020204" pitchFamily="34" charset="0"/>
                <a:ea typeface="黑体" panose="02010609060101010101" charset="-122"/>
                <a:cs typeface="+mn-ea"/>
                <a:sym typeface="+mn-ea"/>
              </a:rPr>
              <a:t>（二）产业结构动态统计</a:t>
            </a:r>
            <a:endParaRPr kumimoji="1" lang="zh-CN" altLang="en-US" sz="2400" b="1" dirty="0">
              <a:latin typeface="楷体" panose="02010609060101010101" pitchFamily="49" charset="-122"/>
              <a:ea typeface="楷体" panose="02010609060101010101" pitchFamily="49" charset="-122"/>
            </a:endParaRPr>
          </a:p>
        </p:txBody>
      </p:sp>
      <p:sp>
        <p:nvSpPr>
          <p:cNvPr id="23" name="椭圆 22"/>
          <p:cNvSpPr/>
          <p:nvPr/>
        </p:nvSpPr>
        <p:spPr>
          <a:xfrm rot="16200000">
            <a:off x="1271649" y="2245646"/>
            <a:ext cx="2361972" cy="2366340"/>
          </a:xfrm>
          <a:prstGeom prst="ellipse">
            <a:avLst/>
          </a:prstGeom>
          <a:gradFill flip="none" rotWithShape="1">
            <a:gsLst>
              <a:gs pos="0">
                <a:schemeClr val="bg1"/>
              </a:gs>
              <a:gs pos="50000">
                <a:schemeClr val="bg1"/>
              </a:gs>
              <a:gs pos="100000">
                <a:schemeClr val="accent6">
                  <a:lumMod val="40000"/>
                  <a:lumOff val="60000"/>
                </a:schemeClr>
              </a:gs>
            </a:gsLst>
            <a:path path="circle">
              <a:fillToRect l="50000" t="50000" r="50000" b="50000"/>
            </a:path>
            <a:tileRect/>
          </a:gradFill>
          <a:ln w="317500" cap="sq" cmpd="thickThin">
            <a:solidFill>
              <a:srgbClr val="00A9F3"/>
            </a:solidFill>
            <a:prstDash val="solid"/>
            <a:bevel/>
          </a:ln>
          <a:scene3d>
            <a:camera prst="orthographicFront"/>
            <a:lightRig rig="threePt" dir="t"/>
          </a:scene3d>
          <a:sp3d>
            <a:bevelT w="152400" h="508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1274" tIns="41275" rIns="41275" bIns="41274" numCol="1" spcCol="1270" anchor="ctr" anchorCtr="0">
            <a:noAutofit/>
          </a:bodyPr>
          <a:p>
            <a:pPr lvl="0" algn="ctr" defTabSz="2889250">
              <a:lnSpc>
                <a:spcPct val="90000"/>
              </a:lnSpc>
              <a:spcBef>
                <a:spcPct val="0"/>
              </a:spcBef>
              <a:spcAft>
                <a:spcPct val="35000"/>
              </a:spcAft>
            </a:pPr>
            <a:r>
              <a:rPr lang="en-US" altLang="zh-CN" sz="2400" b="1" dirty="0">
                <a:solidFill>
                  <a:srgbClr val="FF0000"/>
                </a:solidFill>
                <a:latin typeface="Arial" panose="020B0604020202020204" pitchFamily="34" charset="0"/>
                <a:ea typeface="宋体" panose="02010600030101010101" pitchFamily="2" charset="-122"/>
                <a:cs typeface="+mn-ea"/>
                <a:sym typeface="+mn-ea"/>
              </a:rPr>
              <a:t>1.</a:t>
            </a:r>
            <a:r>
              <a:rPr lang="zh-CN" altLang="en-US" sz="2400" b="1" dirty="0">
                <a:solidFill>
                  <a:srgbClr val="FF0000"/>
                </a:solidFill>
                <a:latin typeface="Arial" panose="020B0604020202020204" pitchFamily="34" charset="0"/>
                <a:ea typeface="宋体" panose="02010600030101010101" pitchFamily="2" charset="-122"/>
                <a:cs typeface="+mn-ea"/>
                <a:sym typeface="+mn-ea"/>
              </a:rPr>
              <a:t>描述产业结构变动幅度的指标</a:t>
            </a:r>
            <a:endParaRPr lang="zh-CN" altLang="en-US" sz="2400" b="1" kern="1200" dirty="0">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ea"/>
              <a:sym typeface="+mn-ea"/>
            </a:endParaRPr>
          </a:p>
        </p:txBody>
      </p:sp>
      <p:grpSp>
        <p:nvGrpSpPr>
          <p:cNvPr id="18" name="组合 17"/>
          <p:cNvGrpSpPr/>
          <p:nvPr/>
        </p:nvGrpSpPr>
        <p:grpSpPr>
          <a:xfrm>
            <a:off x="3762741" y="1411584"/>
            <a:ext cx="775871" cy="4092315"/>
            <a:chOff x="3161605" y="3783143"/>
            <a:chExt cx="1026311" cy="3861469"/>
          </a:xfrm>
          <a:effectLst>
            <a:outerShdw blurRad="50800" dist="38100" dir="2700000" algn="tl" rotWithShape="0">
              <a:prstClr val="black">
                <a:alpha val="40000"/>
              </a:prstClr>
            </a:outerShdw>
          </a:effectLst>
        </p:grpSpPr>
        <p:grpSp>
          <p:nvGrpSpPr>
            <p:cNvPr id="19" name="组合 16"/>
            <p:cNvGrpSpPr/>
            <p:nvPr/>
          </p:nvGrpSpPr>
          <p:grpSpPr>
            <a:xfrm>
              <a:off x="3163398" y="3783143"/>
              <a:ext cx="1024518" cy="3861469"/>
              <a:chOff x="3163398" y="3783143"/>
              <a:chExt cx="1024518" cy="3861469"/>
            </a:xfrm>
          </p:grpSpPr>
          <p:sp>
            <p:nvSpPr>
              <p:cNvPr id="21" name="任意多边形 8"/>
              <p:cNvSpPr/>
              <p:nvPr/>
            </p:nvSpPr>
            <p:spPr>
              <a:xfrm>
                <a:off x="3174667" y="5713877"/>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p>
                <a:pPr lvl="0" algn="ctr" defTabSz="311150">
                  <a:lnSpc>
                    <a:spcPct val="90000"/>
                  </a:lnSpc>
                  <a:spcBef>
                    <a:spcPct val="0"/>
                  </a:spcBef>
                  <a:spcAft>
                    <a:spcPct val="35000"/>
                  </a:spcAft>
                </a:pPr>
                <a:endParaRPr lang="zh-CN" altLang="en-US" sz="700" kern="1200"/>
              </a:p>
            </p:txBody>
          </p:sp>
          <p:sp>
            <p:nvSpPr>
              <p:cNvPr id="22" name="任意多边形 11"/>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p>
                <a:pPr lvl="0" algn="ctr" defTabSz="311150">
                  <a:lnSpc>
                    <a:spcPct val="90000"/>
                  </a:lnSpc>
                  <a:spcBef>
                    <a:spcPct val="0"/>
                  </a:spcBef>
                  <a:spcAft>
                    <a:spcPct val="35000"/>
                  </a:spcAft>
                </a:pPr>
                <a:endParaRPr lang="zh-CN" altLang="en-US" sz="700" kern="1200"/>
              </a:p>
            </p:txBody>
          </p:sp>
        </p:grpSp>
        <p:sp>
          <p:nvSpPr>
            <p:cNvPr id="20" name="任意多边形 9"/>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p>
              <a:pPr lvl="0" algn="ctr" defTabSz="222250">
                <a:lnSpc>
                  <a:spcPct val="90000"/>
                </a:lnSpc>
                <a:spcBef>
                  <a:spcPct val="0"/>
                </a:spcBef>
                <a:spcAft>
                  <a:spcPct val="35000"/>
                </a:spcAft>
              </a:pPr>
              <a:endParaRPr lang="zh-CN" altLang="en-US" sz="500" kern="1200"/>
            </a:p>
          </p:txBody>
        </p:sp>
      </p:grpSp>
      <p:sp>
        <p:nvSpPr>
          <p:cNvPr id="30" name="圆角矩形 14"/>
          <p:cNvSpPr/>
          <p:nvPr/>
        </p:nvSpPr>
        <p:spPr>
          <a:xfrm>
            <a:off x="4671060" y="4022725"/>
            <a:ext cx="4279265" cy="851535"/>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p>
            <a:pPr defTabSz="2889250">
              <a:spcAft>
                <a:spcPts val="0"/>
              </a:spcAft>
            </a:pPr>
            <a:r>
              <a:rPr lang="zh-CN" altLang="en-US" sz="2400" b="1" dirty="0">
                <a:solidFill>
                  <a:schemeClr val="bg1"/>
                </a:solidFill>
                <a:latin typeface="Arial" panose="020B0604020202020204" pitchFamily="34" charset="0"/>
                <a:sym typeface="+mn-ea"/>
              </a:rPr>
              <a:t>（</a:t>
            </a:r>
            <a:r>
              <a:rPr lang="en-US" altLang="zh-CN" sz="2400" b="1" dirty="0">
                <a:solidFill>
                  <a:schemeClr val="bg1"/>
                </a:solidFill>
                <a:latin typeface="Arial" panose="020B0604020202020204" pitchFamily="34" charset="0"/>
                <a:sym typeface="+mn-ea"/>
              </a:rPr>
              <a:t>4</a:t>
            </a:r>
            <a:r>
              <a:rPr lang="zh-CN" altLang="en-US" sz="2400" b="1" dirty="0">
                <a:solidFill>
                  <a:schemeClr val="bg1"/>
                </a:solidFill>
                <a:latin typeface="Arial" panose="020B0604020202020204" pitchFamily="34" charset="0"/>
                <a:sym typeface="+mn-ea"/>
              </a:rPr>
              <a:t>）产业结构变动值</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4" name="圆角矩形 13"/>
          <p:cNvSpPr/>
          <p:nvPr/>
        </p:nvSpPr>
        <p:spPr>
          <a:xfrm>
            <a:off x="4671060" y="1050290"/>
            <a:ext cx="4279265" cy="83693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p>
            <a:pPr eaLnBrk="0" hangingPunct="0"/>
            <a:r>
              <a:rPr lang="zh-CN" altLang="en-US" sz="2400" b="1" dirty="0">
                <a:solidFill>
                  <a:schemeClr val="bg1"/>
                </a:solidFill>
                <a:latin typeface="Arial" panose="020B0604020202020204" pitchFamily="34" charset="0"/>
                <a:sym typeface="+mn-ea"/>
              </a:rPr>
              <a:t>（</a:t>
            </a:r>
            <a:r>
              <a:rPr lang="en-US" altLang="zh-CN" sz="2400" b="1" dirty="0">
                <a:solidFill>
                  <a:schemeClr val="bg1"/>
                </a:solidFill>
                <a:latin typeface="Arial" panose="020B0604020202020204" pitchFamily="34" charset="0"/>
                <a:sym typeface="+mn-ea"/>
              </a:rPr>
              <a:t>1</a:t>
            </a:r>
            <a:r>
              <a:rPr lang="zh-CN" altLang="en-US" sz="2400" b="1" dirty="0">
                <a:solidFill>
                  <a:schemeClr val="bg1"/>
                </a:solidFill>
                <a:latin typeface="Arial" panose="020B0604020202020204" pitchFamily="34" charset="0"/>
                <a:sym typeface="+mn-ea"/>
              </a:rPr>
              <a:t>）产业结构相似性系数和结构偏离度系数</a:t>
            </a:r>
            <a:endParaRPr lang="zh-CN" altLang="en-US" sz="2400" b="1" dirty="0">
              <a:solidFill>
                <a:schemeClr val="bg1"/>
              </a:solidFill>
              <a:latin typeface="Arial" panose="020B0604020202020204" pitchFamily="34" charset="0"/>
              <a:sym typeface="+mn-ea"/>
            </a:endParaRPr>
          </a:p>
        </p:txBody>
      </p:sp>
      <p:sp>
        <p:nvSpPr>
          <p:cNvPr id="25" name="圆角矩形 14"/>
          <p:cNvSpPr/>
          <p:nvPr/>
        </p:nvSpPr>
        <p:spPr>
          <a:xfrm>
            <a:off x="4671060" y="2129790"/>
            <a:ext cx="4279265" cy="798195"/>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p>
            <a:pPr eaLnBrk="0" hangingPunct="0"/>
            <a:r>
              <a:rPr lang="zh-CN" altLang="en-US" sz="2400" b="1" dirty="0">
                <a:solidFill>
                  <a:schemeClr val="bg1"/>
                </a:solidFill>
                <a:latin typeface="Arial" panose="020B0604020202020204" pitchFamily="34" charset="0"/>
                <a:sym typeface="+mn-ea"/>
              </a:rPr>
              <a:t>（</a:t>
            </a:r>
            <a:r>
              <a:rPr lang="en-US" altLang="zh-CN" sz="2400" b="1" dirty="0">
                <a:solidFill>
                  <a:schemeClr val="bg1"/>
                </a:solidFill>
                <a:latin typeface="Arial" panose="020B0604020202020204" pitchFamily="34" charset="0"/>
                <a:sym typeface="+mn-ea"/>
              </a:rPr>
              <a:t>2</a:t>
            </a:r>
            <a:r>
              <a:rPr lang="zh-CN" altLang="en-US" sz="2400" b="1" dirty="0">
                <a:solidFill>
                  <a:schemeClr val="bg1"/>
                </a:solidFill>
                <a:latin typeface="Arial" panose="020B0604020202020204" pitchFamily="34" charset="0"/>
                <a:sym typeface="+mn-ea"/>
              </a:rPr>
              <a:t>）产业结构变化总值和总变化率指标</a:t>
            </a:r>
            <a:endParaRPr lang="zh-CN" altLang="en-US" sz="2400" b="1" dirty="0">
              <a:solidFill>
                <a:schemeClr val="bg1"/>
              </a:solidFill>
              <a:latin typeface="Arial" panose="020B0604020202020204" pitchFamily="34" charset="0"/>
              <a:sym typeface="+mn-ea"/>
            </a:endParaRPr>
          </a:p>
        </p:txBody>
      </p:sp>
      <p:sp>
        <p:nvSpPr>
          <p:cNvPr id="26" name="圆角矩形 15"/>
          <p:cNvSpPr/>
          <p:nvPr/>
        </p:nvSpPr>
        <p:spPr>
          <a:xfrm>
            <a:off x="4671060" y="3052445"/>
            <a:ext cx="4279265" cy="81153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p>
            <a:pPr eaLnBrk="0" hangingPunct="0"/>
            <a:r>
              <a:rPr lang="zh-CN" altLang="en-US" sz="2400" b="1" dirty="0">
                <a:solidFill>
                  <a:schemeClr val="bg1"/>
                </a:solidFill>
                <a:latin typeface="Arial" panose="020B0604020202020204" pitchFamily="34" charset="0"/>
                <a:sym typeface="+mn-ea"/>
              </a:rPr>
              <a:t>（</a:t>
            </a:r>
            <a:r>
              <a:rPr lang="en-US" altLang="zh-CN" sz="2400" b="1" dirty="0">
                <a:solidFill>
                  <a:schemeClr val="bg1"/>
                </a:solidFill>
                <a:latin typeface="Arial" panose="020B0604020202020204" pitchFamily="34" charset="0"/>
                <a:sym typeface="+mn-ea"/>
              </a:rPr>
              <a:t>3</a:t>
            </a:r>
            <a:r>
              <a:rPr lang="zh-CN" altLang="en-US" sz="2400" b="1" dirty="0">
                <a:solidFill>
                  <a:schemeClr val="bg1"/>
                </a:solidFill>
                <a:latin typeface="Arial" panose="020B0604020202020204" pitchFamily="34" charset="0"/>
                <a:sym typeface="+mn-ea"/>
              </a:rPr>
              <a:t>）扩大（收缩）产业比重变动差额</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9" name="圆角矩形 13"/>
          <p:cNvSpPr/>
          <p:nvPr/>
        </p:nvSpPr>
        <p:spPr>
          <a:xfrm>
            <a:off x="4670962" y="5125892"/>
            <a:ext cx="4279519"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p>
            <a:pPr eaLnBrk="0" hangingPunct="0"/>
            <a:r>
              <a:rPr lang="en-US" altLang="zh-CN" sz="2400" b="1" dirty="0">
                <a:solidFill>
                  <a:schemeClr val="bg1"/>
                </a:solidFill>
                <a:latin typeface="Arial" panose="020B0604020202020204" pitchFamily="34" charset="0"/>
                <a:sym typeface="+mn-ea"/>
              </a:rPr>
              <a:t>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75920" y="341630"/>
            <a:ext cx="7331710" cy="521970"/>
          </a:xfrm>
          <a:prstGeom prst="rect">
            <a:avLst/>
          </a:prstGeom>
          <a:noFill/>
        </p:spPr>
        <p:txBody>
          <a:bodyPr wrap="square" rtlCol="0">
            <a:spAutoFit/>
          </a:bodyPr>
          <a:p>
            <a:r>
              <a:rPr lang="en-US" altLang="zh-CN" sz="2800" b="1" dirty="0">
                <a:solidFill>
                  <a:srgbClr val="CC0000"/>
                </a:solidFill>
                <a:latin typeface="Arial" panose="020B0604020202020204" pitchFamily="34" charset="0"/>
                <a:ea typeface="黑体" panose="02010609060101010101" charset="-122"/>
                <a:cs typeface="+mn-ea"/>
                <a:sym typeface="+mn-ea"/>
              </a:rPr>
              <a:t>2</a:t>
            </a:r>
            <a:r>
              <a:rPr lang="zh-CN" altLang="en-US" sz="2800" b="1" dirty="0">
                <a:solidFill>
                  <a:srgbClr val="CC0000"/>
                </a:solidFill>
                <a:latin typeface="Arial" panose="020B0604020202020204" pitchFamily="34" charset="0"/>
                <a:ea typeface="黑体" panose="02010609060101010101" charset="-122"/>
                <a:cs typeface="+mn-ea"/>
                <a:sym typeface="+mn-ea"/>
              </a:rPr>
              <a:t>、描述产业结构变动趋势的指标</a:t>
            </a:r>
            <a:endParaRPr lang="zh-CN" altLang="en-US"/>
          </a:p>
        </p:txBody>
      </p:sp>
      <p:sp>
        <p:nvSpPr>
          <p:cNvPr id="4" name="文本框 3"/>
          <p:cNvSpPr txBox="1"/>
          <p:nvPr/>
        </p:nvSpPr>
        <p:spPr>
          <a:xfrm>
            <a:off x="1139190" y="1078865"/>
            <a:ext cx="9057005" cy="1198880"/>
          </a:xfrm>
          <a:prstGeom prst="rect">
            <a:avLst/>
          </a:prstGeom>
          <a:noFill/>
        </p:spPr>
        <p:txBody>
          <a:bodyPr wrap="square" rtlCol="0">
            <a:spAutoFit/>
          </a:bodyPr>
          <a:p>
            <a:r>
              <a:rPr lang="zh-CN" altLang="en-US" sz="2400" b="1" dirty="0">
                <a:solidFill>
                  <a:srgbClr val="CC0000"/>
                </a:solidFill>
                <a:latin typeface="Arial" panose="020B0604020202020204" pitchFamily="34" charset="0"/>
                <a:ea typeface="黑体" panose="02010609060101010101" charset="-122"/>
                <a:cs typeface="+mn-ea"/>
                <a:sym typeface="+mn-ea"/>
              </a:rPr>
              <a:t>（</a:t>
            </a:r>
            <a:r>
              <a:rPr lang="en-US" altLang="zh-CN" sz="2400" b="1" dirty="0">
                <a:solidFill>
                  <a:srgbClr val="CC0000"/>
                </a:solidFill>
                <a:latin typeface="Arial" panose="020B0604020202020204" pitchFamily="34" charset="0"/>
                <a:ea typeface="黑体" panose="02010609060101010101" charset="-122"/>
                <a:cs typeface="+mn-ea"/>
                <a:sym typeface="+mn-ea"/>
              </a:rPr>
              <a:t>1</a:t>
            </a:r>
            <a:r>
              <a:rPr lang="zh-CN" altLang="en-US" sz="2400" b="1" dirty="0">
                <a:solidFill>
                  <a:srgbClr val="CC0000"/>
                </a:solidFill>
                <a:latin typeface="Arial" panose="020B0604020202020204" pitchFamily="34" charset="0"/>
                <a:ea typeface="黑体" panose="02010609060101010101" charset="-122"/>
                <a:cs typeface="+mn-ea"/>
                <a:sym typeface="+mn-ea"/>
              </a:rPr>
              <a:t>）需求收入弹性</a:t>
            </a:r>
            <a:r>
              <a:rPr lang="en-US" altLang="zh-CN" sz="2400" b="1" dirty="0">
                <a:solidFill>
                  <a:srgbClr val="CC0000"/>
                </a:solidFill>
                <a:latin typeface="Arial" panose="020B0604020202020204" pitchFamily="34" charset="0"/>
                <a:ea typeface="黑体" panose="02010609060101010101" charset="-122"/>
                <a:cs typeface="+mn-ea"/>
                <a:sym typeface="+mn-ea"/>
              </a:rPr>
              <a:t>——</a:t>
            </a:r>
            <a:r>
              <a:rPr lang="zh-CN" altLang="en-US" sz="2400" b="1" dirty="0">
                <a:solidFill>
                  <a:srgbClr val="CC0000"/>
                </a:solidFill>
                <a:latin typeface="Arial" panose="020B0604020202020204" pitchFamily="34" charset="0"/>
                <a:ea typeface="黑体" panose="02010609060101010101" charset="-122"/>
                <a:cs typeface="+mn-ea"/>
                <a:sym typeface="+mn-ea"/>
              </a:rPr>
              <a:t>指某种产品社会需求增长率同国内生产</a:t>
            </a:r>
            <a:br>
              <a:rPr lang="zh-CN" altLang="en-US" sz="2400" b="1" dirty="0">
                <a:solidFill>
                  <a:srgbClr val="CC0000"/>
                </a:solidFill>
                <a:latin typeface="Arial" panose="020B0604020202020204" pitchFamily="34" charset="0"/>
                <a:ea typeface="黑体" panose="02010609060101010101" charset="-122"/>
                <a:cs typeface="+mn-ea"/>
                <a:sym typeface="+mn-ea"/>
              </a:rPr>
            </a:br>
            <a:r>
              <a:rPr lang="zh-CN" altLang="en-US" sz="2400" b="1" dirty="0">
                <a:solidFill>
                  <a:srgbClr val="CC0000"/>
                </a:solidFill>
                <a:latin typeface="Arial" panose="020B0604020202020204" pitchFamily="34" charset="0"/>
                <a:ea typeface="黑体" panose="02010609060101010101" charset="-122"/>
                <a:cs typeface="+mn-ea"/>
                <a:sym typeface="+mn-ea"/>
              </a:rPr>
              <a:t>         总值增长率之比 </a:t>
            </a:r>
            <a:br>
              <a:rPr lang="zh-CN" altLang="en-US" sz="2400" b="1" dirty="0">
                <a:solidFill>
                  <a:srgbClr val="CC0000"/>
                </a:solidFill>
                <a:latin typeface="Arial" panose="020B0604020202020204" pitchFamily="34" charset="0"/>
                <a:ea typeface="黑体" panose="02010609060101010101" charset="-122"/>
                <a:cs typeface="+mn-ea"/>
                <a:sym typeface="+mn-ea"/>
              </a:rPr>
            </a:br>
            <a:endParaRPr lang="zh-CN" altLang="en-US" sz="2400"/>
          </a:p>
        </p:txBody>
      </p:sp>
      <p:graphicFrame>
        <p:nvGraphicFramePr>
          <p:cNvPr id="1026" name="Object 4"/>
          <p:cNvGraphicFramePr/>
          <p:nvPr/>
        </p:nvGraphicFramePr>
        <p:xfrm>
          <a:off x="4467860" y="2277428"/>
          <a:ext cx="1984375" cy="969962"/>
        </p:xfrm>
        <a:graphic>
          <a:graphicData uri="http://schemas.openxmlformats.org/presentationml/2006/ole">
            <mc:AlternateContent xmlns:mc="http://schemas.openxmlformats.org/markup-compatibility/2006">
              <mc:Choice xmlns:v="urn:schemas-microsoft-com:vml" Requires="v">
                <p:oleObj spid="_x0000_s3076" name="" r:id="rId1" imgW="901065" imgH="609600" progId="Unknown">
                  <p:embed/>
                </p:oleObj>
              </mc:Choice>
              <mc:Fallback>
                <p:oleObj name="" r:id="rId1" imgW="901065" imgH="609600" progId="Unknown">
                  <p:embed/>
                  <p:pic>
                    <p:nvPicPr>
                      <p:cNvPr id="0" name="图片 3075"/>
                      <p:cNvPicPr/>
                      <p:nvPr/>
                    </p:nvPicPr>
                    <p:blipFill>
                      <a:blip r:embed="rId2"/>
                      <a:stretch>
                        <a:fillRect/>
                      </a:stretch>
                    </p:blipFill>
                    <p:spPr>
                      <a:xfrm>
                        <a:off x="4467860" y="2277428"/>
                        <a:ext cx="1984375" cy="969962"/>
                      </a:xfrm>
                      <a:prstGeom prst="rect">
                        <a:avLst/>
                      </a:prstGeom>
                      <a:noFill/>
                      <a:ln w="38100">
                        <a:noFill/>
                        <a:miter/>
                      </a:ln>
                    </p:spPr>
                  </p:pic>
                </p:oleObj>
              </mc:Fallback>
            </mc:AlternateContent>
          </a:graphicData>
        </a:graphic>
      </p:graphicFrame>
      <p:sp>
        <p:nvSpPr>
          <p:cNvPr id="6" name="文本框 5"/>
          <p:cNvSpPr txBox="1"/>
          <p:nvPr/>
        </p:nvSpPr>
        <p:spPr>
          <a:xfrm>
            <a:off x="1139190" y="3392170"/>
            <a:ext cx="8345805" cy="1198880"/>
          </a:xfrm>
          <a:prstGeom prst="rect">
            <a:avLst/>
          </a:prstGeom>
          <a:noFill/>
        </p:spPr>
        <p:txBody>
          <a:bodyPr wrap="square" rtlCol="0">
            <a:spAutoFit/>
          </a:bodyPr>
          <a:p>
            <a:r>
              <a:rPr lang="zh-CN" altLang="en-US" sz="2400" b="1" dirty="0">
                <a:solidFill>
                  <a:srgbClr val="CC0000"/>
                </a:solidFill>
                <a:latin typeface="Arial" panose="020B0604020202020204" pitchFamily="34" charset="0"/>
                <a:ea typeface="黑体" panose="02010609060101010101" charset="-122"/>
                <a:cs typeface="+mn-ea"/>
                <a:sym typeface="+mn-ea"/>
              </a:rPr>
              <a:t>（</a:t>
            </a:r>
            <a:r>
              <a:rPr lang="en-US" altLang="zh-CN" sz="2400" b="1" dirty="0">
                <a:solidFill>
                  <a:srgbClr val="CC0000"/>
                </a:solidFill>
                <a:latin typeface="Arial" panose="020B0604020202020204" pitchFamily="34" charset="0"/>
                <a:ea typeface="黑体" panose="02010609060101010101" charset="-122"/>
                <a:cs typeface="+mn-ea"/>
                <a:sym typeface="+mn-ea"/>
              </a:rPr>
              <a:t>2</a:t>
            </a:r>
            <a:r>
              <a:rPr lang="zh-CN" altLang="en-US" sz="2400" b="1" dirty="0">
                <a:solidFill>
                  <a:srgbClr val="CC0000"/>
                </a:solidFill>
                <a:latin typeface="Arial" panose="020B0604020202020204" pitchFamily="34" charset="0"/>
                <a:ea typeface="黑体" panose="02010609060101010101" charset="-122"/>
                <a:cs typeface="+mn-ea"/>
                <a:sym typeface="+mn-ea"/>
              </a:rPr>
              <a:t>）产业结构变动的反应弹性</a:t>
            </a:r>
            <a:r>
              <a:rPr lang="en-US" altLang="zh-CN" sz="2400" b="1" dirty="0">
                <a:solidFill>
                  <a:srgbClr val="CC0000"/>
                </a:solidFill>
                <a:latin typeface="Arial" panose="020B0604020202020204" pitchFamily="34" charset="0"/>
                <a:ea typeface="黑体" panose="02010609060101010101" charset="-122"/>
                <a:cs typeface="+mn-ea"/>
                <a:sym typeface="+mn-ea"/>
              </a:rPr>
              <a:t>——</a:t>
            </a:r>
            <a:r>
              <a:rPr lang="zh-CN" altLang="en-US" sz="2400" b="1" dirty="0">
                <a:solidFill>
                  <a:srgbClr val="CC0000"/>
                </a:solidFill>
                <a:latin typeface="Arial" panose="020B0604020202020204" pitchFamily="34" charset="0"/>
                <a:ea typeface="黑体" panose="02010609060101010101" charset="-122"/>
                <a:cs typeface="+mn-ea"/>
                <a:sym typeface="+mn-ea"/>
              </a:rPr>
              <a:t>反映产业部门增加值份额的变动受人均国内生产总值变动的影响程度</a:t>
            </a:r>
            <a:br>
              <a:rPr lang="zh-CN" altLang="en-US" sz="2400" b="1" dirty="0">
                <a:solidFill>
                  <a:srgbClr val="CC0000"/>
                </a:solidFill>
                <a:latin typeface="Arial" panose="020B0604020202020204" pitchFamily="34" charset="0"/>
                <a:ea typeface="黑体" panose="02010609060101010101" charset="-122"/>
                <a:cs typeface="+mn-ea"/>
                <a:sym typeface="+mn-ea"/>
              </a:rPr>
            </a:br>
            <a:endParaRPr lang="zh-CN" altLang="en-US" sz="2400"/>
          </a:p>
        </p:txBody>
      </p:sp>
      <p:graphicFrame>
        <p:nvGraphicFramePr>
          <p:cNvPr id="1027" name="Object 6"/>
          <p:cNvGraphicFramePr/>
          <p:nvPr/>
        </p:nvGraphicFramePr>
        <p:xfrm>
          <a:off x="4553585" y="4749800"/>
          <a:ext cx="1812925" cy="1223963"/>
        </p:xfrm>
        <a:graphic>
          <a:graphicData uri="http://schemas.openxmlformats.org/presentationml/2006/ole">
            <mc:AlternateContent xmlns:mc="http://schemas.openxmlformats.org/markup-compatibility/2006">
              <mc:Choice xmlns:v="urn:schemas-microsoft-com:vml" Requires="v">
                <p:oleObj spid="_x0000_s3077" name="" r:id="rId3" imgW="875665" imgH="584200" progId="Unknown">
                  <p:embed/>
                </p:oleObj>
              </mc:Choice>
              <mc:Fallback>
                <p:oleObj name="" r:id="rId3" imgW="875665" imgH="584200" progId="Unknown">
                  <p:embed/>
                  <p:pic>
                    <p:nvPicPr>
                      <p:cNvPr id="0" name="图片 3076"/>
                      <p:cNvPicPr/>
                      <p:nvPr/>
                    </p:nvPicPr>
                    <p:blipFill>
                      <a:blip r:embed="rId4"/>
                      <a:stretch>
                        <a:fillRect/>
                      </a:stretch>
                    </p:blipFill>
                    <p:spPr>
                      <a:xfrm>
                        <a:off x="4553585" y="4749800"/>
                        <a:ext cx="1812925" cy="1223963"/>
                      </a:xfrm>
                      <a:prstGeom prst="rect">
                        <a:avLst/>
                      </a:prstGeom>
                      <a:noFill/>
                      <a:ln w="38100">
                        <a:noFill/>
                        <a:miter/>
                      </a:ln>
                    </p:spPr>
                  </p:pic>
                </p:oleObj>
              </mc:Fallback>
            </mc:AlternateContent>
          </a:graphicData>
        </a:graphic>
      </p:graphicFrame>
      <p:sp>
        <p:nvSpPr>
          <p:cNvPr id="3" name="灯片编号占位符 2"/>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5" name="矩形 4"/>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9065" y="236220"/>
            <a:ext cx="6845300" cy="521970"/>
          </a:xfrm>
          <a:prstGeom prst="rect">
            <a:avLst/>
          </a:prstGeom>
          <a:noFill/>
        </p:spPr>
        <p:txBody>
          <a:bodyPr wrap="square" rtlCol="0">
            <a:spAutoFit/>
          </a:bodyPr>
          <a:p>
            <a:r>
              <a:rPr lang="zh-CN" altLang="en-US" sz="2800" b="1" dirty="0">
                <a:solidFill>
                  <a:srgbClr val="CC0000"/>
                </a:solidFill>
                <a:latin typeface="Arial" panose="020B0604020202020204" pitchFamily="34" charset="0"/>
                <a:ea typeface="黑体" panose="02010609060101010101" charset="-122"/>
                <a:cs typeface="+mn-ea"/>
                <a:sym typeface="+mn-ea"/>
              </a:rPr>
              <a:t>（三）产业结构效应统计</a:t>
            </a:r>
            <a:endParaRPr lang="zh-CN" altLang="en-US"/>
          </a:p>
        </p:txBody>
      </p:sp>
      <p:sp>
        <p:nvSpPr>
          <p:cNvPr id="3" name="文本框 2"/>
          <p:cNvSpPr txBox="1"/>
          <p:nvPr/>
        </p:nvSpPr>
        <p:spPr>
          <a:xfrm>
            <a:off x="547370" y="1144905"/>
            <a:ext cx="5434965" cy="521970"/>
          </a:xfrm>
          <a:prstGeom prst="rect">
            <a:avLst/>
          </a:prstGeom>
          <a:noFill/>
        </p:spPr>
        <p:txBody>
          <a:bodyPr wrap="square" rtlCol="0">
            <a:spAutoFit/>
          </a:bodyPr>
          <a:p>
            <a:r>
              <a:rPr lang="en-US" altLang="zh-CN" sz="2800" b="1" dirty="0">
                <a:solidFill>
                  <a:srgbClr val="CC0000"/>
                </a:solidFill>
                <a:latin typeface="Arial" panose="020B0604020202020204" pitchFamily="34" charset="0"/>
                <a:ea typeface="黑体" panose="02010609060101010101" charset="-122"/>
                <a:cs typeface="+mn-ea"/>
                <a:sym typeface="+mn-ea"/>
              </a:rPr>
              <a:t>1</a:t>
            </a:r>
            <a:r>
              <a:rPr lang="zh-CN" altLang="en-US" sz="2800" b="1" dirty="0">
                <a:solidFill>
                  <a:srgbClr val="CC0000"/>
                </a:solidFill>
                <a:latin typeface="Arial" panose="020B0604020202020204" pitchFamily="34" charset="0"/>
                <a:ea typeface="黑体" panose="02010609060101010101" charset="-122"/>
                <a:cs typeface="+mn-ea"/>
                <a:sym typeface="+mn-ea"/>
              </a:rPr>
              <a:t>、衡量产业结构效应绝对指标</a:t>
            </a:r>
            <a:endParaRPr lang="zh-CN" altLang="en-US"/>
          </a:p>
        </p:txBody>
      </p:sp>
      <p:graphicFrame>
        <p:nvGraphicFramePr>
          <p:cNvPr id="2050" name="Object 4"/>
          <p:cNvGraphicFramePr/>
          <p:nvPr/>
        </p:nvGraphicFramePr>
        <p:xfrm>
          <a:off x="1260475" y="1908175"/>
          <a:ext cx="6116955" cy="1018540"/>
        </p:xfrm>
        <a:graphic>
          <a:graphicData uri="http://schemas.openxmlformats.org/presentationml/2006/ole">
            <mc:AlternateContent xmlns:mc="http://schemas.openxmlformats.org/markup-compatibility/2006">
              <mc:Choice xmlns:v="urn:schemas-microsoft-com:vml" Requires="v">
                <p:oleObj spid="_x0000_s3078" name="" r:id="rId1" imgW="3327400" imgH="444500" progId="Unknown">
                  <p:embed/>
                </p:oleObj>
              </mc:Choice>
              <mc:Fallback>
                <p:oleObj name="" r:id="rId1" imgW="3327400" imgH="444500" progId="Unknown">
                  <p:embed/>
                  <p:pic>
                    <p:nvPicPr>
                      <p:cNvPr id="0" name="图片 3077"/>
                      <p:cNvPicPr/>
                      <p:nvPr/>
                    </p:nvPicPr>
                    <p:blipFill>
                      <a:blip r:embed="rId2"/>
                      <a:stretch>
                        <a:fillRect/>
                      </a:stretch>
                    </p:blipFill>
                    <p:spPr>
                      <a:xfrm>
                        <a:off x="1260475" y="1908175"/>
                        <a:ext cx="6116955" cy="1018540"/>
                      </a:xfrm>
                      <a:prstGeom prst="rect">
                        <a:avLst/>
                      </a:prstGeom>
                      <a:noFill/>
                      <a:ln w="38100">
                        <a:noFill/>
                        <a:miter/>
                      </a:ln>
                    </p:spPr>
                  </p:pic>
                </p:oleObj>
              </mc:Fallback>
            </mc:AlternateContent>
          </a:graphicData>
        </a:graphic>
      </p:graphicFrame>
      <p:sp>
        <p:nvSpPr>
          <p:cNvPr id="5" name="文本框 4"/>
          <p:cNvSpPr txBox="1"/>
          <p:nvPr/>
        </p:nvSpPr>
        <p:spPr>
          <a:xfrm>
            <a:off x="547370" y="3168015"/>
            <a:ext cx="5226050" cy="521970"/>
          </a:xfrm>
          <a:prstGeom prst="rect">
            <a:avLst/>
          </a:prstGeom>
          <a:noFill/>
        </p:spPr>
        <p:txBody>
          <a:bodyPr wrap="square" rtlCol="0">
            <a:spAutoFit/>
          </a:bodyPr>
          <a:p>
            <a:r>
              <a:rPr lang="en-US" altLang="zh-CN" sz="2800" b="1" dirty="0">
                <a:solidFill>
                  <a:srgbClr val="CC0000"/>
                </a:solidFill>
                <a:latin typeface="Arial" panose="020B0604020202020204" pitchFamily="34" charset="0"/>
                <a:ea typeface="黑体" panose="02010609060101010101" charset="-122"/>
                <a:cs typeface="+mn-ea"/>
                <a:sym typeface="+mn-ea"/>
              </a:rPr>
              <a:t>2</a:t>
            </a:r>
            <a:r>
              <a:rPr lang="zh-CN" altLang="en-US" sz="2800" b="1" dirty="0">
                <a:solidFill>
                  <a:srgbClr val="CC0000"/>
                </a:solidFill>
                <a:latin typeface="Arial" panose="020B0604020202020204" pitchFamily="34" charset="0"/>
                <a:ea typeface="黑体" panose="02010609060101010101" charset="-122"/>
                <a:cs typeface="+mn-ea"/>
                <a:sym typeface="+mn-ea"/>
              </a:rPr>
              <a:t>、衡量产业结构效应相对指标</a:t>
            </a:r>
            <a:endParaRPr lang="zh-CN" altLang="en-US"/>
          </a:p>
        </p:txBody>
      </p:sp>
      <p:graphicFrame>
        <p:nvGraphicFramePr>
          <p:cNvPr id="2051" name="Object 12"/>
          <p:cNvGraphicFramePr/>
          <p:nvPr/>
        </p:nvGraphicFramePr>
        <p:xfrm>
          <a:off x="1260475" y="4050665"/>
          <a:ext cx="6116955" cy="917575"/>
        </p:xfrm>
        <a:graphic>
          <a:graphicData uri="http://schemas.openxmlformats.org/presentationml/2006/ole">
            <mc:AlternateContent xmlns:mc="http://schemas.openxmlformats.org/markup-compatibility/2006">
              <mc:Choice xmlns:v="urn:schemas-microsoft-com:vml" Requires="v">
                <p:oleObj spid="_x0000_s3079" name="" r:id="rId3" imgW="2082800" imgH="457200" progId="Unknown">
                  <p:embed/>
                </p:oleObj>
              </mc:Choice>
              <mc:Fallback>
                <p:oleObj name="" r:id="rId3" imgW="2082800" imgH="457200" progId="Unknown">
                  <p:embed/>
                  <p:pic>
                    <p:nvPicPr>
                      <p:cNvPr id="0" name="图片 3078"/>
                      <p:cNvPicPr/>
                      <p:nvPr/>
                    </p:nvPicPr>
                    <p:blipFill>
                      <a:blip r:embed="rId4"/>
                      <a:stretch>
                        <a:fillRect/>
                      </a:stretch>
                    </p:blipFill>
                    <p:spPr>
                      <a:xfrm>
                        <a:off x="1260475" y="4050665"/>
                        <a:ext cx="6116955" cy="917575"/>
                      </a:xfrm>
                      <a:prstGeom prst="rect">
                        <a:avLst/>
                      </a:prstGeom>
                      <a:noFill/>
                      <a:ln w="38100">
                        <a:noFill/>
                        <a:miter/>
                      </a:ln>
                    </p:spPr>
                  </p:pic>
                </p:oleObj>
              </mc:Fallback>
            </mc:AlternateContent>
          </a:graphicData>
        </a:graphic>
      </p:graphicFrame>
      <p:graphicFrame>
        <p:nvGraphicFramePr>
          <p:cNvPr id="2052" name="Object 11"/>
          <p:cNvGraphicFramePr/>
          <p:nvPr/>
        </p:nvGraphicFramePr>
        <p:xfrm>
          <a:off x="2190750" y="5280025"/>
          <a:ext cx="2672715" cy="886460"/>
        </p:xfrm>
        <a:graphic>
          <a:graphicData uri="http://schemas.openxmlformats.org/presentationml/2006/ole">
            <mc:AlternateContent xmlns:mc="http://schemas.openxmlformats.org/markup-compatibility/2006">
              <mc:Choice xmlns:v="urn:schemas-microsoft-com:vml" Requires="v">
                <p:oleObj spid="_x0000_s3080" name="" r:id="rId5" imgW="965200" imgH="431800" progId="Unknown">
                  <p:embed/>
                </p:oleObj>
              </mc:Choice>
              <mc:Fallback>
                <p:oleObj name="" r:id="rId5" imgW="965200" imgH="431800" progId="Unknown">
                  <p:embed/>
                  <p:pic>
                    <p:nvPicPr>
                      <p:cNvPr id="0" name="图片 3079"/>
                      <p:cNvPicPr/>
                      <p:nvPr/>
                    </p:nvPicPr>
                    <p:blipFill>
                      <a:blip r:embed="rId6"/>
                      <a:stretch>
                        <a:fillRect/>
                      </a:stretch>
                    </p:blipFill>
                    <p:spPr>
                      <a:xfrm>
                        <a:off x="2190750" y="5280025"/>
                        <a:ext cx="2672715" cy="886460"/>
                      </a:xfrm>
                      <a:prstGeom prst="rect">
                        <a:avLst/>
                      </a:prstGeom>
                      <a:noFill/>
                      <a:ln w="38100">
                        <a:noFill/>
                        <a:miter/>
                      </a:ln>
                    </p:spPr>
                  </p:pic>
                </p:oleObj>
              </mc:Fallback>
            </mc:AlternateContent>
          </a:graphicData>
        </a:graphic>
      </p:graphicFrame>
      <p:sp>
        <p:nvSpPr>
          <p:cNvPr id="4" name="灯片编号占位符 3"/>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6" name="矩形 5"/>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6990" y="262255"/>
            <a:ext cx="5542280" cy="583565"/>
          </a:xfrm>
          <a:prstGeom prst="rect">
            <a:avLst/>
          </a:prstGeom>
          <a:noFill/>
        </p:spPr>
        <p:txBody>
          <a:bodyPr wrap="square" rtlCol="0">
            <a:spAutoFit/>
          </a:bodyPr>
          <a:p>
            <a:pPr algn="l"/>
            <a:r>
              <a:rPr lang="zh-CN" altLang="en-US" sz="3200" dirty="0">
                <a:ea typeface="黑体" panose="02010609060101010101" charset="-122"/>
                <a:sym typeface="+mn-ea"/>
              </a:rPr>
              <a:t>二、市场结构统计</a:t>
            </a:r>
            <a:endParaRPr lang="zh-CN" altLang="en-US"/>
          </a:p>
        </p:txBody>
      </p:sp>
      <p:sp>
        <p:nvSpPr>
          <p:cNvPr id="4" name="文本框 3"/>
          <p:cNvSpPr txBox="1"/>
          <p:nvPr/>
        </p:nvSpPr>
        <p:spPr>
          <a:xfrm>
            <a:off x="796925" y="1078230"/>
            <a:ext cx="3686175" cy="460375"/>
          </a:xfrm>
          <a:prstGeom prst="rect">
            <a:avLst/>
          </a:prstGeom>
          <a:noFill/>
        </p:spPr>
        <p:txBody>
          <a:bodyPr wrap="square" rtlCol="0">
            <a:spAutoFit/>
          </a:bodyPr>
          <a:p>
            <a:r>
              <a:rPr lang="zh-CN" altLang="en-US" sz="2400" b="1" dirty="0">
                <a:solidFill>
                  <a:srgbClr val="FF6600"/>
                </a:solidFill>
                <a:latin typeface="Arial" panose="020B0604020202020204" pitchFamily="34" charset="0"/>
                <a:ea typeface="宋体" panose="02010600030101010101" pitchFamily="2" charset="-122"/>
                <a:cs typeface="+mn-ea"/>
                <a:sym typeface="+mn-ea"/>
              </a:rPr>
              <a:t>（一）市场集中度统计</a:t>
            </a:r>
            <a:endParaRPr lang="zh-CN" altLang="en-US" sz="2400"/>
          </a:p>
        </p:txBody>
      </p:sp>
      <p:graphicFrame>
        <p:nvGraphicFramePr>
          <p:cNvPr id="44084" name="Group 52"/>
          <p:cNvGraphicFramePr>
            <a:graphicFrameLocks noGrp="1"/>
          </p:cNvGraphicFramePr>
          <p:nvPr/>
        </p:nvGraphicFramePr>
        <p:xfrm>
          <a:off x="1945640" y="2152650"/>
          <a:ext cx="7764780" cy="4210685"/>
        </p:xfrm>
        <a:graphic>
          <a:graphicData uri="http://schemas.openxmlformats.org/drawingml/2006/table">
            <a:tbl>
              <a:tblPr>
                <a:effectLst/>
                <a:tableStyleId>{5940675A-B579-460E-94D1-54222C63F5DA}</a:tableStyleId>
              </a:tblPr>
              <a:tblGrid>
                <a:gridCol w="1941195"/>
                <a:gridCol w="1866265"/>
                <a:gridCol w="2016125"/>
                <a:gridCol w="1941195"/>
              </a:tblGrid>
              <a:tr h="690245">
                <a:tc rowSpan="2">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rPr>
                        <a:t>市场类型</a:t>
                      </a:r>
                      <a:endPar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endParaRP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rPr>
                        <a:t>结    构</a:t>
                      </a:r>
                      <a:endPar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r>
              <a:tr h="688975">
                <a:tc vMerge="1">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rPr>
                        <a:t>企业数量</a:t>
                      </a:r>
                      <a:endPar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rPr>
                        <a:t>进入条件</a:t>
                      </a:r>
                      <a:endPar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rPr>
                        <a:t>产品类型</a:t>
                      </a:r>
                      <a:endPar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3435">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rPr>
                        <a:t>完全竞争</a:t>
                      </a:r>
                      <a:endPar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endParaRP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很多</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容易</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标准化</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4850">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rPr>
                        <a:t>垄断竞争</a:t>
                      </a:r>
                      <a:endPar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endParaRP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较多</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较容易</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差异化</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18820">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rPr>
                        <a:t>寡头垄断</a:t>
                      </a:r>
                      <a:endPar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endParaRP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较少</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有阻碍</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标准化或差异化</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94360">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rPr>
                        <a:t>完全垄断</a:t>
                      </a:r>
                      <a:endParaRPr kumimoji="1" lang="zh-CN" altLang="en-US" sz="2000" b="1" i="0" u="none" strike="noStrike" cap="none" normalizeH="0" baseline="0" smtClean="0">
                        <a:ln>
                          <a:noFill/>
                        </a:ln>
                        <a:solidFill>
                          <a:srgbClr val="9999CC"/>
                        </a:solidFill>
                        <a:effectLst/>
                        <a:latin typeface="Times New Roman" panose="02020603050405020304" pitchFamily="18" charset="0"/>
                        <a:ea typeface="黑体" panose="02010609060101010101" charset="-122"/>
                      </a:endParaRP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一个</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很困难</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30000"/>
                        </a:spcBef>
                        <a:spcAft>
                          <a:spcPct val="30000"/>
                        </a:spcAft>
                        <a:buClr>
                          <a:srgbClr val="00007D"/>
                        </a:buClr>
                        <a:buSzPct val="75000"/>
                        <a:buFont typeface="Wingdings" panose="05000000000000000000" pitchFamily="2" charset="2"/>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完全差异化</a:t>
                      </a:r>
                      <a:endPar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文本框 5"/>
          <p:cNvSpPr txBox="1"/>
          <p:nvPr/>
        </p:nvSpPr>
        <p:spPr>
          <a:xfrm>
            <a:off x="4360545" y="1784350"/>
            <a:ext cx="4081145" cy="398780"/>
          </a:xfrm>
          <a:prstGeom prst="rect">
            <a:avLst/>
          </a:prstGeom>
          <a:noFill/>
        </p:spPr>
        <p:txBody>
          <a:bodyPr wrap="square" rtlCol="0">
            <a:spAutoFit/>
          </a:bodyPr>
          <a:p>
            <a:r>
              <a:rPr lang="zh-CN" altLang="en-US" sz="2000" dirty="0">
                <a:solidFill>
                  <a:srgbClr val="FF0000"/>
                </a:solidFill>
                <a:sym typeface="+mn-ea"/>
              </a:rPr>
              <a:t>四种基本市场类型及特征</a:t>
            </a:r>
            <a:endParaRPr lang="zh-CN" altLang="en-US" sz="2000" dirty="0">
              <a:solidFill>
                <a:srgbClr val="FF0000"/>
              </a:solidFill>
              <a:sym typeface="+mn-ea"/>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5" name="矩形 4"/>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2385" y="302260"/>
            <a:ext cx="5817870" cy="460375"/>
          </a:xfrm>
          <a:prstGeom prst="rect">
            <a:avLst/>
          </a:prstGeom>
          <a:noFill/>
        </p:spPr>
        <p:txBody>
          <a:bodyPr wrap="square" rtlCol="0">
            <a:spAutoFit/>
          </a:bodyPr>
          <a:p>
            <a:r>
              <a:rPr lang="en-US" altLang="zh-CN" sz="2400" b="1" dirty="0">
                <a:solidFill>
                  <a:srgbClr val="CC0000"/>
                </a:solidFill>
                <a:latin typeface="Arial" panose="020B0604020202020204" pitchFamily="34" charset="0"/>
                <a:ea typeface="黑体" panose="02010609060101010101" charset="-122"/>
                <a:cs typeface="+mn-ea"/>
                <a:sym typeface="+mn-ea"/>
              </a:rPr>
              <a:t>1</a:t>
            </a:r>
            <a:r>
              <a:rPr lang="zh-CN" altLang="en-US" sz="2400" b="1" dirty="0">
                <a:solidFill>
                  <a:srgbClr val="CC0000"/>
                </a:solidFill>
                <a:latin typeface="Arial" panose="020B0604020202020204" pitchFamily="34" charset="0"/>
                <a:ea typeface="黑体" panose="02010609060101010101" charset="-122"/>
                <a:cs typeface="+mn-ea"/>
                <a:sym typeface="+mn-ea"/>
              </a:rPr>
              <a:t>、市场集中度指标的判定准则</a:t>
            </a:r>
            <a:endParaRPr lang="zh-CN" altLang="en-US"/>
          </a:p>
        </p:txBody>
      </p:sp>
      <p:sp>
        <p:nvSpPr>
          <p:cNvPr id="3" name="文本框 2"/>
          <p:cNvSpPr txBox="1"/>
          <p:nvPr/>
        </p:nvSpPr>
        <p:spPr>
          <a:xfrm>
            <a:off x="622300" y="1236980"/>
            <a:ext cx="10581005" cy="4744720"/>
          </a:xfrm>
          <a:prstGeom prst="rect">
            <a:avLst/>
          </a:prstGeom>
          <a:noFill/>
        </p:spPr>
        <p:txBody>
          <a:bodyPr wrap="square" rtlCol="0">
            <a:spAutoFit/>
          </a:bodyPr>
          <a:p>
            <a:pPr indent="0">
              <a:lnSpc>
                <a:spcPct val="150000"/>
              </a:lnSpc>
            </a:pPr>
            <a:r>
              <a:rPr lang="zh-CN" altLang="en-US" sz="2800" b="1" dirty="0">
                <a:solidFill>
                  <a:srgbClr val="000000"/>
                </a:solidFill>
                <a:latin typeface="Arial" panose="020B0604020202020204" pitchFamily="34" charset="0"/>
                <a:ea typeface="宋体" panose="02010600030101010101" pitchFamily="2" charset="-122"/>
                <a:cs typeface="+mn-ea"/>
                <a:sym typeface="+mn-ea"/>
              </a:rPr>
              <a:t>用市场集中曲线判定</a:t>
            </a:r>
            <a:endParaRPr lang="zh-CN" altLang="en-US" sz="2800" dirty="0"/>
          </a:p>
          <a:p>
            <a:pPr marL="342900" indent="0" algn="l" eaLnBrk="0" fontAlgn="base" hangingPunct="0">
              <a:lnSpc>
                <a:spcPct val="150000"/>
              </a:lnSpc>
              <a:spcBef>
                <a:spcPct val="30000"/>
              </a:spcBef>
              <a:spcAft>
                <a:spcPct val="30000"/>
              </a:spcAft>
              <a:buClr>
                <a:srgbClr val="00007D"/>
              </a:buClr>
              <a:buSzPct val="75000"/>
              <a:buFont typeface="Wingdings" panose="05000000000000000000" pitchFamily="2" charset="2"/>
              <a:buNone/>
            </a:pPr>
            <a:r>
              <a:rPr lang="en-US" altLang="zh-CN" sz="2800" b="1" dirty="0">
                <a:solidFill>
                  <a:srgbClr val="000000"/>
                </a:solidFill>
                <a:latin typeface="Arial" panose="020B0604020202020204" pitchFamily="34" charset="0"/>
                <a:ea typeface="宋体" panose="02010600030101010101" pitchFamily="2" charset="-122"/>
                <a:cs typeface="+mn-ea"/>
                <a:sym typeface="+mn-ea"/>
              </a:rPr>
              <a:t>    ——</a:t>
            </a:r>
            <a:r>
              <a:rPr lang="zh-CN" altLang="en-US" sz="2800" b="1" dirty="0">
                <a:solidFill>
                  <a:srgbClr val="000000"/>
                </a:solidFill>
                <a:latin typeface="Arial" panose="020B0604020202020204" pitchFamily="34" charset="0"/>
                <a:ea typeface="宋体" panose="02010600030101010101" pitchFamily="2" charset="-122"/>
                <a:cs typeface="+mn-ea"/>
                <a:sym typeface="+mn-ea"/>
              </a:rPr>
              <a:t>市场集中曲线是指在纵轴上表示有关数值(销售额、增加值等)的累积百分比，横轴表示该行业的企业数目，按规模由大到小排列。集中曲线使市场情况更加直观。集中曲线以坐标原点为起点，终点时l00％的累计百分比一定与行业的企业总数相对应。在起点与终点之间，曲线表现出递增的形状，当所有企业的规模都相同时，市场集中曲线为一条向上倾斜的直线。</a:t>
            </a:r>
            <a:endParaRPr lang="zh-CN" altLang="en-US" sz="2800"/>
          </a:p>
        </p:txBody>
      </p:sp>
      <p:sp>
        <p:nvSpPr>
          <p:cNvPr id="4" name="灯片编号占位符 3"/>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5" name="矩形 4"/>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639570" y="1078865"/>
            <a:ext cx="7976870" cy="1811655"/>
          </a:xfrm>
          <a:prstGeom prst="rect">
            <a:avLst/>
          </a:prstGeom>
          <a:noFill/>
        </p:spPr>
        <p:txBody>
          <a:bodyPr wrap="square" rtlCol="0">
            <a:spAutoFit/>
          </a:bodyPr>
          <a:p>
            <a:r>
              <a:rPr lang="zh-CN" altLang="en-US" sz="2600" b="1" dirty="0">
                <a:solidFill>
                  <a:srgbClr val="000000"/>
                </a:solidFill>
                <a:latin typeface="Arial" panose="020B0604020202020204" pitchFamily="34" charset="0"/>
                <a:ea typeface="宋体" panose="02010600030101010101" pitchFamily="2" charset="-122"/>
                <a:cs typeface="+mn-ea"/>
                <a:sym typeface="+mn-ea"/>
              </a:rPr>
              <a:t>市场集中曲线的特性（如图）</a:t>
            </a:r>
            <a:endParaRPr lang="zh-CN" altLang="en-US" dirty="0"/>
          </a:p>
          <a:p>
            <a:pPr marL="342900" indent="-342900" algn="l" eaLnBrk="0" fontAlgn="base" hangingPunct="0">
              <a:spcBef>
                <a:spcPct val="30000"/>
              </a:spcBef>
              <a:spcAft>
                <a:spcPct val="30000"/>
              </a:spcAft>
              <a:buClr>
                <a:srgbClr val="00007D"/>
              </a:buClr>
              <a:buSzPct val="75000"/>
              <a:buFont typeface="Wingdings" panose="05000000000000000000" pitchFamily="2" charset="2"/>
              <a:buNone/>
            </a:pPr>
            <a:r>
              <a:rPr lang="zh-CN" altLang="en-US" sz="2600" b="1" dirty="0">
                <a:solidFill>
                  <a:srgbClr val="000000"/>
                </a:solidFill>
                <a:latin typeface="Arial" panose="020B0604020202020204" pitchFamily="34" charset="0"/>
                <a:ea typeface="宋体" panose="02010600030101010101" pitchFamily="2" charset="-122"/>
                <a:cs typeface="+mn-ea"/>
                <a:sym typeface="+mn-ea"/>
              </a:rPr>
              <a:t>    一般而言，市场集中曲线越短越陡峭，市场集中程度越高；反之，集中曲线越长越平缓，市场集中程度越低。 </a:t>
            </a:r>
            <a:endParaRPr lang="zh-CN" altLang="en-US"/>
          </a:p>
        </p:txBody>
      </p:sp>
      <p:pic>
        <p:nvPicPr>
          <p:cNvPr id="44035" name="Picture 5" descr="%E5%B8%82%E5%9C%BA%E9%9B%86%E4%B8%AD%E6%9B%B2%E7%BA%BF"/>
          <p:cNvPicPr>
            <a:picLocks noChangeAspect="1"/>
          </p:cNvPicPr>
          <p:nvPr/>
        </p:nvPicPr>
        <p:blipFill>
          <a:blip r:embed="rId1"/>
          <a:stretch>
            <a:fillRect/>
          </a:stretch>
        </p:blipFill>
        <p:spPr>
          <a:xfrm>
            <a:off x="4125595" y="2632075"/>
            <a:ext cx="5123815" cy="3615690"/>
          </a:xfrm>
          <a:prstGeom prst="rect">
            <a:avLst/>
          </a:prstGeom>
          <a:noFill/>
          <a:ln w="9525">
            <a:noFill/>
          </a:ln>
        </p:spPr>
      </p:pic>
      <p:sp>
        <p:nvSpPr>
          <p:cNvPr id="3" name="灯片编号占位符 2"/>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4" name="矩形 3"/>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23" name="椭圆 22"/>
          <p:cNvSpPr/>
          <p:nvPr/>
        </p:nvSpPr>
        <p:spPr>
          <a:xfrm rot="16200000">
            <a:off x="1271649" y="2245646"/>
            <a:ext cx="2361972" cy="2366340"/>
          </a:xfrm>
          <a:prstGeom prst="ellipse">
            <a:avLst/>
          </a:prstGeom>
          <a:gradFill flip="none" rotWithShape="1">
            <a:gsLst>
              <a:gs pos="0">
                <a:schemeClr val="bg1"/>
              </a:gs>
              <a:gs pos="50000">
                <a:schemeClr val="bg1"/>
              </a:gs>
              <a:gs pos="100000">
                <a:schemeClr val="accent6">
                  <a:lumMod val="40000"/>
                  <a:lumOff val="60000"/>
                </a:schemeClr>
              </a:gs>
            </a:gsLst>
            <a:path path="circle">
              <a:fillToRect l="50000" t="50000" r="50000" b="50000"/>
            </a:path>
            <a:tileRect/>
          </a:gradFill>
          <a:ln w="317500" cap="sq" cmpd="thickThin">
            <a:solidFill>
              <a:srgbClr val="00A9F3"/>
            </a:solidFill>
            <a:prstDash val="solid"/>
            <a:bevel/>
          </a:ln>
          <a:scene3d>
            <a:camera prst="orthographicFront"/>
            <a:lightRig rig="threePt" dir="t"/>
          </a:scene3d>
          <a:sp3d>
            <a:bevelT w="152400" h="508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1274" tIns="41275" rIns="41275" bIns="41274" numCol="1" spcCol="1270" anchor="ctr" anchorCtr="0">
            <a:noAutofit/>
          </a:bodyPr>
          <a:p>
            <a:pPr lvl="0" algn="ctr" defTabSz="2889250">
              <a:lnSpc>
                <a:spcPct val="90000"/>
              </a:lnSpc>
              <a:spcBef>
                <a:spcPct val="0"/>
              </a:spcBef>
              <a:spcAft>
                <a:spcPct val="35000"/>
              </a:spcAft>
            </a:pPr>
            <a:r>
              <a:rPr lang="zh-CN" altLang="en-US" sz="2400" b="1" kern="1200" dirty="0">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ea"/>
                <a:sym typeface="+mn-ea"/>
              </a:rPr>
              <a:t>四个准则</a:t>
            </a:r>
            <a:endParaRPr lang="zh-CN" altLang="en-US" sz="2400" b="1" kern="1200" dirty="0">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ea"/>
              <a:sym typeface="+mn-ea"/>
            </a:endParaRPr>
          </a:p>
        </p:txBody>
      </p:sp>
      <p:grpSp>
        <p:nvGrpSpPr>
          <p:cNvPr id="18" name="组合 17"/>
          <p:cNvGrpSpPr/>
          <p:nvPr/>
        </p:nvGrpSpPr>
        <p:grpSpPr>
          <a:xfrm>
            <a:off x="3762741" y="1411584"/>
            <a:ext cx="775871" cy="4092315"/>
            <a:chOff x="3161605" y="3783143"/>
            <a:chExt cx="1026311" cy="3861469"/>
          </a:xfrm>
          <a:effectLst>
            <a:outerShdw blurRad="50800" dist="38100" dir="2700000" algn="tl" rotWithShape="0">
              <a:prstClr val="black">
                <a:alpha val="40000"/>
              </a:prstClr>
            </a:outerShdw>
          </a:effectLst>
        </p:grpSpPr>
        <p:grpSp>
          <p:nvGrpSpPr>
            <p:cNvPr id="19" name="组合 16"/>
            <p:cNvGrpSpPr/>
            <p:nvPr/>
          </p:nvGrpSpPr>
          <p:grpSpPr>
            <a:xfrm>
              <a:off x="3163398" y="3783143"/>
              <a:ext cx="1024518" cy="3861469"/>
              <a:chOff x="3163398" y="3783143"/>
              <a:chExt cx="1024518" cy="3861469"/>
            </a:xfrm>
          </p:grpSpPr>
          <p:sp>
            <p:nvSpPr>
              <p:cNvPr id="21" name="任意多边形 8"/>
              <p:cNvSpPr/>
              <p:nvPr/>
            </p:nvSpPr>
            <p:spPr>
              <a:xfrm>
                <a:off x="3174667" y="5713877"/>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p>
                <a:pPr lvl="0" algn="ctr" defTabSz="311150">
                  <a:lnSpc>
                    <a:spcPct val="90000"/>
                  </a:lnSpc>
                  <a:spcBef>
                    <a:spcPct val="0"/>
                  </a:spcBef>
                  <a:spcAft>
                    <a:spcPct val="35000"/>
                  </a:spcAft>
                </a:pPr>
                <a:endParaRPr lang="zh-CN" altLang="en-US" sz="700" kern="1200"/>
              </a:p>
            </p:txBody>
          </p:sp>
          <p:sp>
            <p:nvSpPr>
              <p:cNvPr id="22" name="任意多边形 11"/>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p>
                <a:pPr lvl="0" algn="ctr" defTabSz="311150">
                  <a:lnSpc>
                    <a:spcPct val="90000"/>
                  </a:lnSpc>
                  <a:spcBef>
                    <a:spcPct val="0"/>
                  </a:spcBef>
                  <a:spcAft>
                    <a:spcPct val="35000"/>
                  </a:spcAft>
                </a:pPr>
                <a:endParaRPr lang="zh-CN" altLang="en-US" sz="700" kern="1200"/>
              </a:p>
            </p:txBody>
          </p:sp>
        </p:grpSp>
        <p:sp>
          <p:nvSpPr>
            <p:cNvPr id="20" name="任意多边形 9"/>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p>
              <a:pPr lvl="0" algn="ctr" defTabSz="222250">
                <a:lnSpc>
                  <a:spcPct val="90000"/>
                </a:lnSpc>
                <a:spcBef>
                  <a:spcPct val="0"/>
                </a:spcBef>
                <a:spcAft>
                  <a:spcPct val="35000"/>
                </a:spcAft>
              </a:pPr>
              <a:endParaRPr lang="zh-CN" altLang="en-US" sz="500" kern="1200"/>
            </a:p>
          </p:txBody>
        </p:sp>
      </p:grpSp>
      <p:sp>
        <p:nvSpPr>
          <p:cNvPr id="30" name="圆角矩形 14"/>
          <p:cNvSpPr/>
          <p:nvPr/>
        </p:nvSpPr>
        <p:spPr>
          <a:xfrm>
            <a:off x="4671060" y="4996815"/>
            <a:ext cx="4279265" cy="70739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p>
            <a:pPr defTabSz="2889250">
              <a:spcAft>
                <a:spcPts val="0"/>
              </a:spcAft>
            </a:pP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传递准则</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4" name="圆角矩形 13"/>
          <p:cNvSpPr/>
          <p:nvPr/>
        </p:nvSpPr>
        <p:spPr>
          <a:xfrm>
            <a:off x="4671212" y="1167196"/>
            <a:ext cx="4279519"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p>
            <a:pPr eaLnBrk="0" hangingPunct="0"/>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等级准则</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5" name="圆角矩形 14"/>
          <p:cNvSpPr/>
          <p:nvPr/>
        </p:nvSpPr>
        <p:spPr>
          <a:xfrm>
            <a:off x="4671060" y="2339340"/>
            <a:ext cx="4279265" cy="706755"/>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p>
            <a:pPr eaLnBrk="0" hangingPunct="0"/>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进出准则</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6" name="圆角矩形 15"/>
          <p:cNvSpPr/>
          <p:nvPr/>
        </p:nvSpPr>
        <p:spPr>
          <a:xfrm>
            <a:off x="4671060" y="3863975"/>
            <a:ext cx="4279265" cy="746125"/>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p>
            <a:pPr eaLnBrk="0" hangingPunct="0"/>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并拆准则</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5100" y="220980"/>
            <a:ext cx="8056245" cy="521970"/>
          </a:xfrm>
          <a:prstGeom prst="rect">
            <a:avLst/>
          </a:prstGeom>
          <a:noFill/>
        </p:spPr>
        <p:txBody>
          <a:bodyPr wrap="square" rtlCol="0">
            <a:spAutoFit/>
          </a:bodyPr>
          <a:p>
            <a:r>
              <a:rPr lang="zh-CN" altLang="en-US" sz="2800">
                <a:solidFill>
                  <a:schemeClr val="accent5">
                    <a:lumMod val="50000"/>
                  </a:schemeClr>
                </a:solidFill>
                <a:latin typeface="黑体" panose="02010609060101010101" charset="-122"/>
                <a:ea typeface="黑体" panose="02010609060101010101" charset="-122"/>
              </a:rPr>
              <a:t>度量市场集中化程度的指标应符合以下四项准则：</a:t>
            </a:r>
            <a:endParaRPr lang="zh-CN" altLang="en-US" sz="2800">
              <a:solidFill>
                <a:schemeClr val="accent5">
                  <a:lumMod val="50000"/>
                </a:schemeClr>
              </a:solidFill>
              <a:latin typeface="黑体" panose="02010609060101010101" charset="-122"/>
              <a:ea typeface="黑体" panose="02010609060101010101" charset="-122"/>
            </a:endParaRPr>
          </a:p>
        </p:txBody>
      </p:sp>
      <p:sp>
        <p:nvSpPr>
          <p:cNvPr id="4" name="矩形 3"/>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91135" y="881380"/>
            <a:ext cx="4356735" cy="645160"/>
          </a:xfrm>
          <a:prstGeom prst="rect">
            <a:avLst/>
          </a:prstGeom>
          <a:noFill/>
        </p:spPr>
        <p:txBody>
          <a:bodyPr wrap="square" rtlCol="0">
            <a:spAutoFit/>
          </a:bodyPr>
          <a:p>
            <a:r>
              <a:rPr lang="zh-CN" altLang="en-US" sz="3600" b="1" dirty="0">
                <a:solidFill>
                  <a:schemeClr val="accent5">
                    <a:lumMod val="75000"/>
                  </a:schemeClr>
                </a:solidFill>
                <a:latin typeface="Arial" panose="020B0604020202020204" pitchFamily="34" charset="0"/>
                <a:ea typeface="宋体" panose="02010600030101010101" pitchFamily="2" charset="-122"/>
                <a:cs typeface="+mn-ea"/>
                <a:sym typeface="+mn-ea"/>
              </a:rPr>
              <a:t>市场集中的两层含义</a:t>
            </a:r>
            <a:endParaRPr lang="zh-CN" altLang="en-US" sz="3600" b="1" dirty="0">
              <a:solidFill>
                <a:schemeClr val="accent5">
                  <a:lumMod val="75000"/>
                </a:schemeClr>
              </a:solidFill>
              <a:latin typeface="Arial" panose="020B0604020202020204" pitchFamily="34" charset="0"/>
              <a:ea typeface="宋体" panose="02010600030101010101" pitchFamily="2" charset="-122"/>
              <a:cs typeface="+mn-ea"/>
              <a:sym typeface="+mn-ea"/>
            </a:endParaRPr>
          </a:p>
        </p:txBody>
      </p:sp>
      <p:sp>
        <p:nvSpPr>
          <p:cNvPr id="3" name="文本框 2"/>
          <p:cNvSpPr txBox="1"/>
          <p:nvPr/>
        </p:nvSpPr>
        <p:spPr>
          <a:xfrm>
            <a:off x="1310640" y="1921510"/>
            <a:ext cx="8937625" cy="2091055"/>
          </a:xfrm>
          <a:prstGeom prst="rect">
            <a:avLst/>
          </a:prstGeom>
          <a:noFill/>
        </p:spPr>
        <p:txBody>
          <a:bodyPr wrap="square" rtlCol="0">
            <a:spAutoFit/>
          </a:bodyPr>
          <a:p>
            <a:pPr marL="342900" indent="-342900" algn="l" eaLnBrk="0" fontAlgn="base" hangingPunct="0">
              <a:spcBef>
                <a:spcPct val="30000"/>
              </a:spcBef>
              <a:spcAft>
                <a:spcPct val="30000"/>
              </a:spcAft>
              <a:buClr>
                <a:srgbClr val="00007D"/>
              </a:buClr>
              <a:buSzPct val="75000"/>
              <a:buFont typeface="Wingdings" panose="05000000000000000000" pitchFamily="2" charset="2"/>
              <a:buNone/>
            </a:pPr>
            <a:r>
              <a:rPr lang="zh-CN" altLang="en-US" sz="3600" b="1" dirty="0">
                <a:solidFill>
                  <a:srgbClr val="FF0000"/>
                </a:solidFill>
                <a:latin typeface="Arial" panose="020B0604020202020204" pitchFamily="34" charset="0"/>
                <a:ea typeface="宋体" panose="02010600030101010101" pitchFamily="2" charset="-122"/>
                <a:cs typeface="+mn-ea"/>
                <a:sym typeface="+mn-ea"/>
              </a:rPr>
              <a:t>绝对集中</a:t>
            </a:r>
            <a:r>
              <a:rPr lang="zh-CN" altLang="en-US" sz="3600" b="1" dirty="0">
                <a:solidFill>
                  <a:srgbClr val="000000"/>
                </a:solidFill>
                <a:latin typeface="Arial" panose="020B0604020202020204" pitchFamily="34" charset="0"/>
                <a:ea typeface="宋体" panose="02010600030101010101" pitchFamily="2" charset="-122"/>
                <a:cs typeface="+mn-ea"/>
                <a:sym typeface="+mn-ea"/>
              </a:rPr>
              <a:t>：指骨干企业规模的扩大</a:t>
            </a:r>
            <a:endParaRPr lang="zh-CN" altLang="en-US" sz="3600" dirty="0"/>
          </a:p>
          <a:p>
            <a:pPr marL="342900" indent="-342900" algn="l" eaLnBrk="0" fontAlgn="base" hangingPunct="0">
              <a:spcBef>
                <a:spcPct val="30000"/>
              </a:spcBef>
              <a:spcAft>
                <a:spcPct val="30000"/>
              </a:spcAft>
              <a:buClr>
                <a:srgbClr val="00007D"/>
              </a:buClr>
              <a:buSzPct val="75000"/>
              <a:buFont typeface="Wingdings" panose="05000000000000000000" pitchFamily="2" charset="2"/>
              <a:buNone/>
            </a:pPr>
            <a:r>
              <a:rPr lang="zh-CN" altLang="en-US" sz="3600" b="1" dirty="0">
                <a:solidFill>
                  <a:srgbClr val="FF0000"/>
                </a:solidFill>
                <a:latin typeface="Arial" panose="020B0604020202020204" pitchFamily="34" charset="0"/>
                <a:ea typeface="宋体" panose="02010600030101010101" pitchFamily="2" charset="-122"/>
                <a:cs typeface="+mn-ea"/>
                <a:sym typeface="+mn-ea"/>
              </a:rPr>
              <a:t>相对集中</a:t>
            </a:r>
            <a:r>
              <a:rPr lang="zh-CN" altLang="en-US" sz="3600" b="1" dirty="0">
                <a:solidFill>
                  <a:srgbClr val="000000"/>
                </a:solidFill>
                <a:latin typeface="Arial" panose="020B0604020202020204" pitchFamily="34" charset="0"/>
                <a:ea typeface="宋体" panose="02010600030101010101" pitchFamily="2" charset="-122"/>
                <a:cs typeface="+mn-ea"/>
                <a:sym typeface="+mn-ea"/>
              </a:rPr>
              <a:t>：指骨干企业规模在整个行业规模中的比重增大</a:t>
            </a:r>
            <a:endParaRPr lang="zh-CN" altLang="en-US" sz="3600"/>
          </a:p>
        </p:txBody>
      </p:sp>
      <p:sp>
        <p:nvSpPr>
          <p:cNvPr id="4" name="灯片编号占位符 3"/>
          <p:cNvSpPr>
            <a:spLocks noGrp="1"/>
          </p:cNvSpPr>
          <p:nvPr>
            <p:ph type="sldNum" sz="quarter" idx="4"/>
          </p:nvPr>
        </p:nvSpPr>
        <p:spPr/>
        <p:txBody>
          <a:bodyPr/>
          <a:p>
            <a:fld id="{089E6A1B-787B-48C2-89E0-46ED219FD4E0}" type="slidenum">
              <a:rPr lang="zh-CN" altLang="en-US" smtClean="0"/>
            </a:fld>
            <a:endParaRPr lang="zh-CN" altLang="en-US" dirty="0"/>
          </a:p>
        </p:txBody>
      </p:sp>
      <p:sp>
        <p:nvSpPr>
          <p:cNvPr id="5" name="矩形 4"/>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6360" y="354965"/>
            <a:ext cx="6463665" cy="460375"/>
          </a:xfrm>
          <a:prstGeom prst="rect">
            <a:avLst/>
          </a:prstGeom>
          <a:noFill/>
        </p:spPr>
        <p:txBody>
          <a:bodyPr wrap="square" rtlCol="0">
            <a:spAutoFit/>
          </a:bodyPr>
          <a:p>
            <a:r>
              <a:rPr lang="en-US" altLang="zh-CN" sz="2400" b="1" dirty="0">
                <a:solidFill>
                  <a:srgbClr val="CC0000"/>
                </a:solidFill>
                <a:latin typeface="Arial" panose="020B0604020202020204" pitchFamily="34" charset="0"/>
                <a:ea typeface="黑体" panose="02010609060101010101" charset="-122"/>
                <a:cs typeface="+mn-ea"/>
                <a:sym typeface="+mn-ea"/>
              </a:rPr>
              <a:t>2</a:t>
            </a:r>
            <a:r>
              <a:rPr lang="zh-CN" altLang="en-US" sz="2400" b="1" dirty="0">
                <a:solidFill>
                  <a:srgbClr val="CC0000"/>
                </a:solidFill>
                <a:latin typeface="Arial" panose="020B0604020202020204" pitchFamily="34" charset="0"/>
                <a:ea typeface="黑体" panose="02010609060101010101" charset="-122"/>
                <a:cs typeface="+mn-ea"/>
                <a:sym typeface="+mn-ea"/>
              </a:rPr>
              <a:t>、市场结构绝对集中的度量指标</a:t>
            </a:r>
            <a:endParaRPr lang="zh-CN" altLang="en-US"/>
          </a:p>
        </p:txBody>
      </p:sp>
      <p:sp>
        <p:nvSpPr>
          <p:cNvPr id="4100" name="Rectangle 3"/>
          <p:cNvSpPr>
            <a:spLocks noGrp="1"/>
          </p:cNvSpPr>
          <p:nvPr/>
        </p:nvSpPr>
        <p:spPr>
          <a:xfrm>
            <a:off x="1453515" y="1022985"/>
            <a:ext cx="7968615" cy="238696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zh-CN" altLang="en-US" sz="3200" dirty="0"/>
              <a:t>集中比：也叫集中率，规模最大的前</a:t>
            </a:r>
            <a:r>
              <a:rPr lang="en-US" altLang="zh-CN" sz="3200" i="1" dirty="0"/>
              <a:t>n</a:t>
            </a:r>
            <a:r>
              <a:rPr lang="zh-CN" altLang="en-US" sz="3200" dirty="0"/>
              <a:t>家企业的有关数值</a:t>
            </a:r>
            <a:r>
              <a:rPr lang="en-US" altLang="zh-CN" sz="3200" dirty="0"/>
              <a:t>X</a:t>
            </a:r>
            <a:r>
              <a:rPr lang="zh-CN" altLang="en-US" sz="3200" dirty="0"/>
              <a:t>（销售额、增加值、职工人数、资产额等）占整个市场或行业的份额。</a:t>
            </a:r>
            <a:endParaRPr lang="zh-CN" altLang="en-US" dirty="0"/>
          </a:p>
          <a:p>
            <a:endParaRPr lang="zh-CN" altLang="en-US" dirty="0"/>
          </a:p>
          <a:p>
            <a:pPr>
              <a:buNone/>
            </a:pPr>
            <a:endParaRPr lang="zh-CN" altLang="en-US" dirty="0"/>
          </a:p>
          <a:p>
            <a:pPr>
              <a:buNone/>
            </a:pPr>
            <a:r>
              <a:rPr lang="zh-CN" altLang="en-US" dirty="0"/>
              <a:t>    </a:t>
            </a:r>
            <a:endParaRPr lang="zh-CN" altLang="en-US" dirty="0"/>
          </a:p>
        </p:txBody>
      </p:sp>
      <p:graphicFrame>
        <p:nvGraphicFramePr>
          <p:cNvPr id="4098" name="Object 4"/>
          <p:cNvGraphicFramePr/>
          <p:nvPr/>
        </p:nvGraphicFramePr>
        <p:xfrm>
          <a:off x="3627120" y="2472055"/>
          <a:ext cx="4014470" cy="1215390"/>
        </p:xfrm>
        <a:graphic>
          <a:graphicData uri="http://schemas.openxmlformats.org/presentationml/2006/ole">
            <mc:AlternateContent xmlns:mc="http://schemas.openxmlformats.org/markup-compatibility/2006">
              <mc:Choice xmlns:v="urn:schemas-microsoft-com:vml" Requires="v">
                <p:oleObj spid="_x0000_s3082" name="" r:id="rId1" imgW="1269365" imgH="431800" progId="Equation.3">
                  <p:embed/>
                </p:oleObj>
              </mc:Choice>
              <mc:Fallback>
                <p:oleObj name="" r:id="rId1" imgW="1269365" imgH="431800" progId="Equation.3">
                  <p:embed/>
                  <p:pic>
                    <p:nvPicPr>
                      <p:cNvPr id="0" name="图片 3081"/>
                      <p:cNvPicPr/>
                      <p:nvPr/>
                    </p:nvPicPr>
                    <p:blipFill>
                      <a:blip r:embed="rId2"/>
                      <a:stretch>
                        <a:fillRect/>
                      </a:stretch>
                    </p:blipFill>
                    <p:spPr>
                      <a:xfrm>
                        <a:off x="3627120" y="2472055"/>
                        <a:ext cx="4014470" cy="1215390"/>
                      </a:xfrm>
                      <a:prstGeom prst="rect">
                        <a:avLst/>
                      </a:prstGeom>
                      <a:noFill/>
                      <a:ln w="38100">
                        <a:noFill/>
                        <a:miter/>
                      </a:ln>
                    </p:spPr>
                  </p:pic>
                </p:oleObj>
              </mc:Fallback>
            </mc:AlternateContent>
          </a:graphicData>
        </a:graphic>
      </p:graphicFrame>
      <p:sp>
        <p:nvSpPr>
          <p:cNvPr id="4" name="Rectangle 3"/>
          <p:cNvSpPr>
            <a:spLocks noGrp="1"/>
          </p:cNvSpPr>
          <p:nvPr/>
        </p:nvSpPr>
        <p:spPr>
          <a:xfrm>
            <a:off x="1453515" y="3844925"/>
            <a:ext cx="7968615" cy="238696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zh-CN" altLang="en-US" sz="3200" dirty="0"/>
              <a:t>集中系数：是根据集中比指标计算出来的，它的定义为</a:t>
            </a:r>
            <a:endParaRPr lang="zh-CN" altLang="en-US" dirty="0"/>
          </a:p>
          <a:p>
            <a:endParaRPr lang="zh-CN" altLang="en-US" dirty="0"/>
          </a:p>
          <a:p>
            <a:pPr>
              <a:buNone/>
            </a:pPr>
            <a:endParaRPr lang="zh-CN" altLang="en-US" dirty="0"/>
          </a:p>
          <a:p>
            <a:pPr>
              <a:buNone/>
            </a:pPr>
            <a:r>
              <a:rPr lang="zh-CN" altLang="en-US" dirty="0"/>
              <a:t>    </a:t>
            </a:r>
            <a:endParaRPr lang="zh-CN" altLang="en-US" dirty="0"/>
          </a:p>
        </p:txBody>
      </p:sp>
      <p:graphicFrame>
        <p:nvGraphicFramePr>
          <p:cNvPr id="5" name="对象 4">
            <a:hlinkClick r:id="" action="ppaction://ole?verb="/>
          </p:cNvPr>
          <p:cNvGraphicFramePr>
            <a:graphicFrameLocks noChangeAspect="1"/>
          </p:cNvGraphicFramePr>
          <p:nvPr/>
        </p:nvGraphicFramePr>
        <p:xfrm>
          <a:off x="5022215" y="4504055"/>
          <a:ext cx="1831975" cy="1439545"/>
        </p:xfrm>
        <a:graphic>
          <a:graphicData uri="http://schemas.openxmlformats.org/presentationml/2006/ole">
            <mc:AlternateContent xmlns:mc="http://schemas.openxmlformats.org/markup-compatibility/2006">
              <mc:Choice xmlns:v="urn:schemas-microsoft-com:vml" Requires="v">
                <p:oleObj spid="_x0000_s1025" name="" r:id="rId3" imgW="723900" imgH="584200" progId="Equation.KSEE3">
                  <p:embed/>
                </p:oleObj>
              </mc:Choice>
              <mc:Fallback>
                <p:oleObj name="" r:id="rId3" imgW="723900" imgH="584200" progId="Equation.KSEE3">
                  <p:embed/>
                  <p:pic>
                    <p:nvPicPr>
                      <p:cNvPr id="0" name="图片 1024"/>
                      <p:cNvPicPr/>
                      <p:nvPr/>
                    </p:nvPicPr>
                    <p:blipFill>
                      <a:blip r:embed="rId4"/>
                      <a:stretch>
                        <a:fillRect/>
                      </a:stretch>
                    </p:blipFill>
                    <p:spPr>
                      <a:xfrm>
                        <a:off x="5022215" y="4504055"/>
                        <a:ext cx="1831975" cy="1439545"/>
                      </a:xfrm>
                      <a:prstGeom prst="rect">
                        <a:avLst/>
                      </a:prstGeom>
                    </p:spPr>
                  </p:pic>
                </p:oleObj>
              </mc:Fallback>
            </mc:AlternateContent>
          </a:graphicData>
        </a:graphic>
      </p:graphicFrame>
      <p:sp>
        <p:nvSpPr>
          <p:cNvPr id="3" name="灯片编号占位符 2"/>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6" name="矩形 5"/>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49" name="Text Box 187"/>
          <p:cNvSpPr txBox="1"/>
          <p:nvPr/>
        </p:nvSpPr>
        <p:spPr>
          <a:xfrm>
            <a:off x="2226310" y="286385"/>
            <a:ext cx="6763385" cy="521970"/>
          </a:xfrm>
          <a:prstGeom prst="rect">
            <a:avLst/>
          </a:prstGeom>
          <a:noFill/>
          <a:ln w="9525">
            <a:noFill/>
          </a:ln>
        </p:spPr>
        <p:txBody>
          <a:bodyPr wrap="square">
            <a:spAutoFit/>
          </a:bodyPr>
          <a:p>
            <a:pPr>
              <a:spcBef>
                <a:spcPct val="50000"/>
              </a:spcBef>
            </a:pPr>
            <a:r>
              <a:rPr lang="en-US" altLang="zh-CN" sz="2800" dirty="0">
                <a:latin typeface="Arial" panose="020B0604020202020204" pitchFamily="34" charset="0"/>
              </a:rPr>
              <a:t>                </a:t>
            </a:r>
            <a:r>
              <a:rPr lang="zh-CN" altLang="en-US" sz="2800" dirty="0">
                <a:latin typeface="Arial" panose="020B0604020202020204" pitchFamily="34" charset="0"/>
              </a:rPr>
              <a:t>表</a:t>
            </a:r>
            <a:r>
              <a:rPr lang="en-US" altLang="zh-CN" sz="2800" dirty="0">
                <a:latin typeface="Arial" panose="020B0604020202020204" pitchFamily="34" charset="0"/>
              </a:rPr>
              <a:t>6.1  </a:t>
            </a:r>
            <a:r>
              <a:rPr lang="zh-CN" altLang="en-US" sz="2800" dirty="0">
                <a:latin typeface="Arial" panose="020B0604020202020204" pitchFamily="34" charset="0"/>
              </a:rPr>
              <a:t>贝恩的市场结构分类</a:t>
            </a:r>
            <a:endParaRPr lang="zh-CN" altLang="en-US" sz="2800" dirty="0">
              <a:latin typeface="Arial" panose="020B0604020202020204" pitchFamily="34" charset="0"/>
            </a:endParaRPr>
          </a:p>
        </p:txBody>
      </p:sp>
      <p:graphicFrame>
        <p:nvGraphicFramePr>
          <p:cNvPr id="50367" name="Group 191"/>
          <p:cNvGraphicFramePr>
            <a:graphicFrameLocks noGrp="1"/>
          </p:cNvGraphicFramePr>
          <p:nvPr/>
        </p:nvGraphicFramePr>
        <p:xfrm>
          <a:off x="1677670" y="1237615"/>
          <a:ext cx="8911590" cy="4477385"/>
        </p:xfrm>
        <a:graphic>
          <a:graphicData uri="http://schemas.openxmlformats.org/drawingml/2006/table">
            <a:tbl>
              <a:tblPr>
                <a:effectLst/>
                <a:tableStyleId>{5940675A-B579-460E-94D1-54222C63F5DA}</a:tableStyleId>
              </a:tblPr>
              <a:tblGrid>
                <a:gridCol w="2494915"/>
                <a:gridCol w="1456055"/>
                <a:gridCol w="1477645"/>
                <a:gridCol w="3482975"/>
              </a:tblGrid>
              <a:tr h="636270">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市场结构类型</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CR</a:t>
                      </a:r>
                      <a:r>
                        <a:rPr kumimoji="0" lang="en-US" altLang="zh-CN" sz="1600" b="0" i="0" u="none" strike="noStrike" cap="none" normalizeH="0" baseline="-3000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CR</a:t>
                      </a:r>
                      <a:r>
                        <a:rPr kumimoji="0" lang="en-US" altLang="zh-CN" sz="1600" b="0" i="0" u="none" strike="noStrike" cap="none" normalizeH="0" baseline="-3000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该产业的企业总数（家）</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r>
              <a:tr h="612775">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极高寡占型</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75%</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以上</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endParaRPr kumimoji="0" lang="zh-CN" altLang="en-US" sz="16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家</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5635">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II</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高集中寡占型</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65%~75%</a:t>
                      </a:r>
                      <a:endParaRPr kumimoji="0" lang="en-US"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85%</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以上</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家</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5000">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III</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中上集中寡占型</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50%~65%</a:t>
                      </a:r>
                      <a:endParaRPr kumimoji="0" lang="en-US"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75%~85%</a:t>
                      </a:r>
                      <a:endParaRPr kumimoji="0" lang="en-US"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企业数较多</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3730">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IV</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中下集中寡占型</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35%~50%</a:t>
                      </a:r>
                      <a:endParaRPr kumimoji="0" lang="en-US"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45%~75%</a:t>
                      </a:r>
                      <a:endParaRPr kumimoji="0" lang="en-US"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企业数很多</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5000">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低集中寡占型</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30%~35%</a:t>
                      </a:r>
                      <a:endParaRPr kumimoji="0" lang="en-US"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40%~45%</a:t>
                      </a:r>
                      <a:endParaRPr kumimoji="0" lang="en-US"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企业数很多</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8975">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VI</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原子型（即竞争型）</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以下</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a:t>
                      </a: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以下</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企业数极多，不存在集中现象</a:t>
                      </a:r>
                      <a:endParaRPr kumimoji="0" lang="zh-CN" altLang="en-US"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空心弧 16"/>
          <p:cNvSpPr/>
          <p:nvPr/>
        </p:nvSpPr>
        <p:spPr>
          <a:xfrm>
            <a:off x="-4504900" y="145143"/>
            <a:ext cx="7244216" cy="7244216"/>
          </a:xfrm>
          <a:prstGeom prst="blockArc">
            <a:avLst>
              <a:gd name="adj1" fmla="val 18900000"/>
              <a:gd name="adj2" fmla="val 2700000"/>
              <a:gd name="adj3" fmla="val 223"/>
            </a:avLst>
          </a:prstGeom>
          <a:ln>
            <a:solidFill>
              <a:srgbClr val="00A9F3"/>
            </a:solidFill>
            <a:prstDash val="soli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 name="矩形 2"/>
          <p:cNvSpPr/>
          <p:nvPr/>
        </p:nvSpPr>
        <p:spPr>
          <a:xfrm>
            <a:off x="803970" y="323364"/>
            <a:ext cx="1837362" cy="553998"/>
          </a:xfrm>
          <a:prstGeom prst="rect">
            <a:avLst/>
          </a:prstGeom>
        </p:spPr>
        <p:txBody>
          <a:bodyPr wrap="none">
            <a:spAutoFit/>
          </a:bodyPr>
          <a:lstStyle/>
          <a:p>
            <a:r>
              <a:rPr lang="zh-CN" altLang="en-US" sz="3000" b="1" dirty="0">
                <a:solidFill>
                  <a:schemeClr val="bg1"/>
                </a:solidFill>
              </a:rPr>
              <a:t> 学习目的</a:t>
            </a:r>
            <a:endParaRPr lang="zh-CN" altLang="en-US" sz="3000" b="1" dirty="0">
              <a:solidFill>
                <a:schemeClr val="bg1"/>
              </a:solidFill>
            </a:endParaRPr>
          </a:p>
        </p:txBody>
      </p:sp>
      <p:sp>
        <p:nvSpPr>
          <p:cNvPr id="4" name="五边形 1"/>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剪去单角的矩形 5"/>
          <p:cNvSpPr/>
          <p:nvPr/>
        </p:nvSpPr>
        <p:spPr>
          <a:xfrm>
            <a:off x="2341245" y="1569720"/>
            <a:ext cx="7882255" cy="1080135"/>
          </a:xfrm>
          <a:prstGeom prst="snip1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dirty="0">
                <a:sym typeface="+mn-ea"/>
              </a:rPr>
              <a:t>掌握产业结构、区域结构和市场结构、收入分配结构等国民经济结构统计指标和方法，理解不同经济结构统计指标和方法的经济含义</a:t>
            </a:r>
            <a:endParaRPr lang="zh-CN" altLang="en-US" sz="2400" b="1" kern="1200" dirty="0">
              <a:solidFill>
                <a:schemeClr val="tx1"/>
              </a:solidFill>
            </a:endParaRPr>
          </a:p>
        </p:txBody>
      </p:sp>
      <p:sp>
        <p:nvSpPr>
          <p:cNvPr id="6" name="剪去单角的矩形 7"/>
          <p:cNvSpPr/>
          <p:nvPr/>
        </p:nvSpPr>
        <p:spPr>
          <a:xfrm>
            <a:off x="2746375" y="4375150"/>
            <a:ext cx="7359650" cy="1176020"/>
          </a:xfrm>
          <a:prstGeom prst="snip1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zh-CN" sz="2400" b="1" kern="1200" dirty="0">
                <a:solidFill>
                  <a:schemeClr val="tx1"/>
                </a:solidFill>
              </a:rPr>
              <a:t>学会使用这些统计指标和方法进行经济结构统计分析</a:t>
            </a:r>
            <a:endParaRPr lang="zh-CN" altLang="zh-CN" sz="2400" b="1" kern="1200" dirty="0">
              <a:solidFill>
                <a:schemeClr val="tx1"/>
              </a:solidFill>
            </a:endParaRPr>
          </a:p>
        </p:txBody>
      </p:sp>
      <p:grpSp>
        <p:nvGrpSpPr>
          <p:cNvPr id="8" name="组合 7"/>
          <p:cNvGrpSpPr/>
          <p:nvPr/>
        </p:nvGrpSpPr>
        <p:grpSpPr>
          <a:xfrm>
            <a:off x="1376801" y="1278529"/>
            <a:ext cx="1451513" cy="1451513"/>
            <a:chOff x="1397321" y="2919369"/>
            <a:chExt cx="1797357" cy="1797357"/>
          </a:xfrm>
        </p:grpSpPr>
        <p:sp>
          <p:nvSpPr>
            <p:cNvPr id="9" name="椭圆 8"/>
            <p:cNvSpPr/>
            <p:nvPr/>
          </p:nvSpPr>
          <p:spPr>
            <a:xfrm>
              <a:off x="1397321" y="2919369"/>
              <a:ext cx="1797357" cy="1797357"/>
            </a:xfrm>
            <a:prstGeom prst="ellipse">
              <a:avLst/>
            </a:prstGeom>
            <a:solidFill>
              <a:schemeClr val="accent6">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10" name="文本框 9"/>
            <p:cNvSpPr txBox="1"/>
            <p:nvPr/>
          </p:nvSpPr>
          <p:spPr>
            <a:xfrm>
              <a:off x="1943474" y="3475049"/>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3000" b="1" dirty="0">
                  <a:solidFill>
                    <a:schemeClr val="bg1"/>
                  </a:solidFill>
                </a:rPr>
                <a:t>1</a:t>
              </a:r>
              <a:endParaRPr lang="zh-CN" altLang="en-US" sz="3000" b="1" dirty="0">
                <a:solidFill>
                  <a:schemeClr val="bg1"/>
                </a:solidFill>
              </a:endParaRPr>
            </a:p>
          </p:txBody>
        </p:sp>
      </p:grpSp>
      <p:grpSp>
        <p:nvGrpSpPr>
          <p:cNvPr id="11" name="组合 10"/>
          <p:cNvGrpSpPr/>
          <p:nvPr/>
        </p:nvGrpSpPr>
        <p:grpSpPr>
          <a:xfrm>
            <a:off x="1883597" y="4099829"/>
            <a:ext cx="1451513" cy="1451513"/>
            <a:chOff x="1919992" y="5076197"/>
            <a:chExt cx="1797357" cy="1797357"/>
          </a:xfrm>
        </p:grpSpPr>
        <p:sp>
          <p:nvSpPr>
            <p:cNvPr id="12" name="椭圆 11"/>
            <p:cNvSpPr/>
            <p:nvPr/>
          </p:nvSpPr>
          <p:spPr>
            <a:xfrm>
              <a:off x="1919992" y="5076197"/>
              <a:ext cx="1797357" cy="1797357"/>
            </a:xfrm>
            <a:prstGeom prst="ellipse">
              <a:avLst/>
            </a:prstGeom>
            <a:solidFill>
              <a:schemeClr val="accent4">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文本框 12"/>
            <p:cNvSpPr txBox="1"/>
            <p:nvPr/>
          </p:nvSpPr>
          <p:spPr>
            <a:xfrm>
              <a:off x="2466145" y="5631877"/>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2</a:t>
              </a:r>
              <a:endParaRPr lang="zh-CN" altLang="en-US" dirty="0"/>
            </a:p>
          </p:txBody>
        </p:sp>
      </p:gr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7" name="矩形 6"/>
          <p:cNvSpPr/>
          <p:nvPr/>
        </p:nvSpPr>
        <p:spPr>
          <a:xfrm>
            <a:off x="6873260" y="6554651"/>
            <a:ext cx="3923553" cy="368300"/>
          </a:xfrm>
          <a:prstGeom prst="rect">
            <a:avLst/>
          </a:prstGeom>
        </p:spPr>
        <p:txBody>
          <a:bodyPr wrap="square">
            <a:spAutoFit/>
          </a:bodyPr>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3" name="Rectangle 3"/>
          <p:cNvSpPr>
            <a:spLocks noGrp="1"/>
          </p:cNvSpPr>
          <p:nvPr/>
        </p:nvSpPr>
        <p:spPr>
          <a:xfrm>
            <a:off x="180340" y="234315"/>
            <a:ext cx="9742805" cy="417639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90000"/>
              </a:lnSpc>
            </a:pPr>
            <a:r>
              <a:rPr lang="en-US" altLang="zh-CN" i="1" dirty="0"/>
              <a:t>HHI</a:t>
            </a:r>
            <a:r>
              <a:rPr lang="zh-CN" altLang="en-US" dirty="0"/>
              <a:t>指数（赫芬达尔指数）</a:t>
            </a:r>
            <a:endParaRPr lang="zh-CN" altLang="en-US" dirty="0"/>
          </a:p>
          <a:p>
            <a:pPr>
              <a:lnSpc>
                <a:spcPct val="90000"/>
              </a:lnSpc>
            </a:pPr>
            <a:endParaRPr lang="zh-CN" altLang="en-US" dirty="0"/>
          </a:p>
          <a:p>
            <a:pPr>
              <a:lnSpc>
                <a:spcPct val="90000"/>
              </a:lnSpc>
            </a:pPr>
            <a:endParaRPr lang="zh-CN" altLang="en-US" dirty="0"/>
          </a:p>
          <a:p>
            <a:pPr>
              <a:lnSpc>
                <a:spcPct val="90000"/>
              </a:lnSpc>
            </a:pPr>
            <a:r>
              <a:rPr lang="zh-CN" altLang="en-US" dirty="0"/>
              <a:t>式中：</a:t>
            </a:r>
            <a:r>
              <a:rPr lang="en-US" altLang="zh-CN" i="1" dirty="0"/>
              <a:t>xi</a:t>
            </a:r>
            <a:r>
              <a:rPr lang="zh-CN" altLang="en-US" dirty="0"/>
              <a:t>为第</a:t>
            </a:r>
            <a:r>
              <a:rPr lang="en-US" altLang="zh-CN" i="1" dirty="0"/>
              <a:t>i</a:t>
            </a:r>
            <a:r>
              <a:rPr lang="zh-CN" altLang="en-US" dirty="0"/>
              <a:t>个企业销售额，</a:t>
            </a:r>
            <a:r>
              <a:rPr lang="en-US" altLang="zh-CN" i="1" dirty="0"/>
              <a:t>X</a:t>
            </a:r>
            <a:r>
              <a:rPr lang="zh-CN" altLang="en-US" dirty="0"/>
              <a:t>为市场的总规模，</a:t>
            </a:r>
            <a:r>
              <a:rPr lang="en-US" altLang="zh-CN" i="1" dirty="0"/>
              <a:t>Si</a:t>
            </a:r>
            <a:r>
              <a:rPr lang="zh-CN" altLang="en-US" dirty="0"/>
              <a:t>表示第</a:t>
            </a:r>
            <a:r>
              <a:rPr lang="en-US" altLang="zh-CN" i="1" dirty="0"/>
              <a:t>i</a:t>
            </a:r>
            <a:r>
              <a:rPr lang="zh-CN" altLang="en-US" dirty="0"/>
              <a:t>企业的市场份额，</a:t>
            </a:r>
            <a:r>
              <a:rPr lang="en-US" altLang="zh-CN" i="1" dirty="0"/>
              <a:t>n</a:t>
            </a:r>
            <a:r>
              <a:rPr lang="zh-CN" altLang="en-US" dirty="0"/>
              <a:t>为行业内的全部企业数 </a:t>
            </a:r>
            <a:endParaRPr lang="zh-CN" altLang="en-US" dirty="0"/>
          </a:p>
          <a:p>
            <a:pPr>
              <a:lnSpc>
                <a:spcPct val="90000"/>
              </a:lnSpc>
              <a:buNone/>
            </a:pPr>
            <a:r>
              <a:rPr lang="zh-CN" altLang="en-US" dirty="0">
                <a:solidFill>
                  <a:srgbClr val="FF0000"/>
                </a:solidFill>
              </a:rPr>
              <a:t>一般说来，</a:t>
            </a:r>
            <a:r>
              <a:rPr lang="en-US" altLang="zh-CN" dirty="0">
                <a:solidFill>
                  <a:srgbClr val="FF0000"/>
                </a:solidFill>
              </a:rPr>
              <a:t>HHI</a:t>
            </a:r>
            <a:r>
              <a:rPr lang="zh-CN" altLang="en-US" dirty="0">
                <a:solidFill>
                  <a:srgbClr val="FF0000"/>
                </a:solidFill>
              </a:rPr>
              <a:t>越大，说明市场集中度越高；反之，</a:t>
            </a:r>
            <a:r>
              <a:rPr lang="en-US" altLang="zh-CN" dirty="0">
                <a:solidFill>
                  <a:srgbClr val="FF0000"/>
                </a:solidFill>
              </a:rPr>
              <a:t>HHI</a:t>
            </a:r>
            <a:r>
              <a:rPr lang="zh-CN" altLang="en-US" dirty="0">
                <a:solidFill>
                  <a:srgbClr val="FF0000"/>
                </a:solidFill>
              </a:rPr>
              <a:t>越小，则市场集中度越低。</a:t>
            </a:r>
            <a:r>
              <a:rPr lang="zh-CN" altLang="en-US" dirty="0"/>
              <a:t> </a:t>
            </a:r>
            <a:endParaRPr lang="zh-CN" altLang="en-US" dirty="0"/>
          </a:p>
        </p:txBody>
      </p:sp>
      <p:sp>
        <p:nvSpPr>
          <p:cNvPr id="48130" name="Rectangle 3"/>
          <p:cNvSpPr>
            <a:spLocks noGrp="1"/>
          </p:cNvSpPr>
          <p:nvPr/>
        </p:nvSpPr>
        <p:spPr>
          <a:xfrm>
            <a:off x="351155" y="3839845"/>
            <a:ext cx="9413875" cy="376872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en-US" altLang="zh-CN" i="1" dirty="0"/>
              <a:t>   HHI</a:t>
            </a:r>
            <a:r>
              <a:rPr lang="zh-CN" altLang="en-US" dirty="0"/>
              <a:t>指数的特点</a:t>
            </a:r>
            <a:endParaRPr lang="zh-CN" altLang="en-US" dirty="0"/>
          </a:p>
          <a:p>
            <a:pPr>
              <a:buNone/>
            </a:pPr>
            <a:r>
              <a:rPr lang="zh-CN" altLang="en-US" dirty="0"/>
              <a:t>   ①指数给每个企业的市场份额</a:t>
            </a:r>
            <a:r>
              <a:rPr lang="en-US" altLang="zh-CN" i="1" dirty="0"/>
              <a:t>S</a:t>
            </a:r>
            <a:r>
              <a:rPr lang="en-US" altLang="zh-CN" i="1" baseline="-25000" dirty="0"/>
              <a:t>i</a:t>
            </a:r>
            <a:r>
              <a:rPr lang="zh-CN" altLang="en-US" dirty="0"/>
              <a:t>一个权重，这个权重就是其市场份额本身，因而大企业的权重较大，小企业的权重较小。</a:t>
            </a:r>
            <a:endParaRPr lang="zh-CN" altLang="en-US" dirty="0"/>
          </a:p>
          <a:p>
            <a:pPr>
              <a:buNone/>
            </a:pPr>
            <a:r>
              <a:rPr lang="zh-CN" altLang="en-US" dirty="0"/>
              <a:t>   ②指数既取决于产业内的企业数</a:t>
            </a:r>
            <a:r>
              <a:rPr lang="en-US" altLang="zh-CN" i="1" dirty="0"/>
              <a:t>n</a:t>
            </a:r>
            <a:r>
              <a:rPr lang="zh-CN" altLang="en-US" dirty="0"/>
              <a:t>，又取决于企业大小的变异系数</a:t>
            </a:r>
            <a:r>
              <a:rPr lang="en-US" altLang="zh-CN" i="1" dirty="0"/>
              <a:t>u</a:t>
            </a:r>
            <a:r>
              <a:rPr lang="en-US" altLang="zh-CN" dirty="0"/>
              <a:t> </a:t>
            </a:r>
            <a:r>
              <a:rPr lang="zh-CN" altLang="en-US" dirty="0"/>
              <a:t>。</a:t>
            </a:r>
            <a:endParaRPr lang="zh-CN" altLang="en-US" dirty="0"/>
          </a:p>
        </p:txBody>
      </p:sp>
      <p:pic>
        <p:nvPicPr>
          <p:cNvPr id="2" name="图片 1"/>
          <p:cNvPicPr>
            <a:picLocks noChangeAspect="1"/>
          </p:cNvPicPr>
          <p:nvPr/>
        </p:nvPicPr>
        <p:blipFill>
          <a:blip r:embed="rId1"/>
          <a:stretch>
            <a:fillRect/>
          </a:stretch>
        </p:blipFill>
        <p:spPr>
          <a:xfrm>
            <a:off x="2734945" y="683260"/>
            <a:ext cx="3620770" cy="1192530"/>
          </a:xfrm>
          <a:prstGeom prst="rect">
            <a:avLst/>
          </a:prstGeom>
        </p:spPr>
      </p:pic>
      <p:sp>
        <p:nvSpPr>
          <p:cNvPr id="3" name="灯片编号占位符 2"/>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4" name="矩形 3"/>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7" name="Rectangle 3"/>
          <p:cNvSpPr>
            <a:spLocks noGrp="1"/>
          </p:cNvSpPr>
          <p:nvPr/>
        </p:nvSpPr>
        <p:spPr>
          <a:xfrm>
            <a:off x="48895" y="196850"/>
            <a:ext cx="10822305" cy="489712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80000"/>
              </a:lnSpc>
            </a:pPr>
            <a:endParaRPr lang="en-US" altLang="zh-CN" sz="1500" i="1" dirty="0"/>
          </a:p>
          <a:p>
            <a:pPr>
              <a:lnSpc>
                <a:spcPct val="80000"/>
              </a:lnSpc>
            </a:pPr>
            <a:r>
              <a:rPr lang="en-US" altLang="zh-CN" sz="2000" i="1" dirty="0"/>
              <a:t>HKI</a:t>
            </a:r>
            <a:r>
              <a:rPr lang="zh-CN" altLang="en-US" sz="2000" dirty="0"/>
              <a:t>指数（哈莱</a:t>
            </a:r>
            <a:r>
              <a:rPr lang="en-US" altLang="zh-CN" sz="2000" dirty="0"/>
              <a:t>—</a:t>
            </a:r>
            <a:r>
              <a:rPr lang="zh-CN" altLang="en-US" sz="2000" dirty="0"/>
              <a:t>克依指数）</a:t>
            </a:r>
            <a:endParaRPr lang="en-US" altLang="zh-CN" sz="900" i="1" dirty="0"/>
          </a:p>
          <a:p>
            <a:pPr>
              <a:buNone/>
            </a:pPr>
            <a:r>
              <a:rPr lang="en-US" altLang="zh-CN" sz="900" i="1" dirty="0"/>
              <a:t>         </a:t>
            </a:r>
            <a:endParaRPr lang="en-US" altLang="zh-CN" sz="900" i="1" dirty="0"/>
          </a:p>
          <a:p>
            <a:pPr>
              <a:buNone/>
            </a:pPr>
            <a:endParaRPr lang="en-US" altLang="zh-CN" sz="900" i="1" dirty="0"/>
          </a:p>
          <a:p>
            <a:pPr>
              <a:buNone/>
            </a:pPr>
            <a:endParaRPr lang="en-US" altLang="zh-CN" sz="900" i="1" dirty="0"/>
          </a:p>
          <a:p>
            <a:pPr>
              <a:buNone/>
            </a:pPr>
            <a:r>
              <a:rPr lang="en-US" altLang="zh-CN" sz="900" i="1" dirty="0"/>
              <a:t> </a:t>
            </a:r>
            <a:r>
              <a:rPr lang="en-US" altLang="zh-CN" sz="2800" i="1" dirty="0"/>
              <a:t>HKI</a:t>
            </a:r>
            <a:r>
              <a:rPr lang="zh-CN" altLang="en-US" sz="2800" dirty="0"/>
              <a:t>指数的特点：</a:t>
            </a:r>
            <a:endParaRPr lang="zh-CN" altLang="en-US" sz="2800" dirty="0"/>
          </a:p>
          <a:p>
            <a:pPr>
              <a:buNone/>
            </a:pPr>
            <a:r>
              <a:rPr lang="zh-CN" altLang="en-US" sz="2800" dirty="0"/>
              <a:t>      ①</a:t>
            </a:r>
            <a:r>
              <a:rPr lang="en-US" altLang="zh-CN" sz="2800" i="1" dirty="0"/>
              <a:t>HKI</a:t>
            </a:r>
            <a:r>
              <a:rPr lang="zh-CN" altLang="en-US" sz="2800" dirty="0"/>
              <a:t>指数是在</a:t>
            </a:r>
            <a:r>
              <a:rPr lang="en-US" altLang="zh-CN" sz="2800" i="1" dirty="0"/>
              <a:t>HHI</a:t>
            </a:r>
            <a:r>
              <a:rPr lang="zh-CN" altLang="en-US" sz="2800" dirty="0"/>
              <a:t>指数基础上建立起来的更具一般性的指数，</a:t>
            </a:r>
            <a:r>
              <a:rPr lang="en-US" altLang="zh-CN" sz="2800" i="1" dirty="0"/>
              <a:t>HHI</a:t>
            </a:r>
            <a:r>
              <a:rPr lang="zh-CN" altLang="en-US" sz="2800" dirty="0"/>
              <a:t>指数不过是</a:t>
            </a:r>
            <a:r>
              <a:rPr lang="en-US" altLang="zh-CN" sz="2800" i="1" dirty="0"/>
              <a:t>R</a:t>
            </a:r>
            <a:r>
              <a:rPr lang="zh-CN" altLang="en-US" sz="2800" dirty="0"/>
              <a:t>在</a:t>
            </a:r>
            <a:r>
              <a:rPr lang="en-US" altLang="zh-CN" sz="2800" i="1" dirty="0"/>
              <a:t>α</a:t>
            </a:r>
            <a:r>
              <a:rPr lang="zh-CN" altLang="en-US" sz="2800" dirty="0"/>
              <a:t>＝</a:t>
            </a:r>
            <a:r>
              <a:rPr lang="en-US" altLang="zh-CN" sz="2800" dirty="0"/>
              <a:t>2</a:t>
            </a:r>
            <a:r>
              <a:rPr lang="zh-CN" altLang="en-US" sz="2800" dirty="0"/>
              <a:t>时的一个特例。</a:t>
            </a:r>
            <a:endParaRPr lang="zh-CN" altLang="en-US" sz="2800" dirty="0"/>
          </a:p>
          <a:p>
            <a:pPr>
              <a:buNone/>
            </a:pPr>
            <a:r>
              <a:rPr lang="zh-CN" altLang="en-US" sz="2800" dirty="0"/>
              <a:t>      ②</a:t>
            </a:r>
            <a:r>
              <a:rPr lang="en-US" altLang="zh-CN" sz="2800" i="1" dirty="0"/>
              <a:t>HKI</a:t>
            </a:r>
            <a:r>
              <a:rPr lang="zh-CN" altLang="en-US" sz="2800" dirty="0"/>
              <a:t>指数与</a:t>
            </a:r>
            <a:r>
              <a:rPr lang="en-US" altLang="zh-CN" sz="2800" i="1" dirty="0"/>
              <a:t>HHI</a:t>
            </a:r>
            <a:r>
              <a:rPr lang="zh-CN" altLang="en-US" sz="2800" dirty="0"/>
              <a:t>指数不同，是一个逆指标，即</a:t>
            </a:r>
            <a:r>
              <a:rPr lang="en-US" altLang="zh-CN" sz="2800" dirty="0"/>
              <a:t>HKI</a:t>
            </a:r>
            <a:r>
              <a:rPr lang="zh-CN" altLang="en-US" sz="2800" dirty="0"/>
              <a:t>值越大，表明竞争越激烈，集中水平越低；</a:t>
            </a:r>
            <a:r>
              <a:rPr lang="en-US" altLang="zh-CN" sz="2800" dirty="0"/>
              <a:t>HKI</a:t>
            </a:r>
            <a:r>
              <a:rPr lang="zh-CN" altLang="en-US" sz="2800" dirty="0"/>
              <a:t>值越小，则表明市场集中化程度越高。</a:t>
            </a:r>
            <a:endParaRPr lang="zh-CN" altLang="en-US" sz="2800" dirty="0"/>
          </a:p>
          <a:p>
            <a:pPr>
              <a:buNone/>
            </a:pPr>
            <a:r>
              <a:rPr lang="zh-CN" altLang="en-US" sz="2800" dirty="0"/>
              <a:t>      ③</a:t>
            </a:r>
            <a:r>
              <a:rPr lang="en-US" altLang="zh-CN" sz="2800" dirty="0"/>
              <a:t>HKI</a:t>
            </a:r>
            <a:r>
              <a:rPr lang="zh-CN" altLang="en-US" sz="2800" dirty="0"/>
              <a:t>指数满足了度量集中的四个准则，而且应用中很灵活，通过增加（或减少）</a:t>
            </a:r>
            <a:r>
              <a:rPr lang="en-US" altLang="zh-CN" sz="2800" i="1" dirty="0"/>
              <a:t>α</a:t>
            </a:r>
            <a:r>
              <a:rPr lang="zh-CN" altLang="en-US" sz="2800" dirty="0"/>
              <a:t>值，可以增大（或减小）大企业的权重。</a:t>
            </a:r>
            <a:endParaRPr lang="zh-CN" altLang="en-US" sz="1800" dirty="0"/>
          </a:p>
          <a:p>
            <a:pPr>
              <a:buNone/>
            </a:pPr>
            <a:endParaRPr lang="zh-CN" altLang="en-US" sz="1800" dirty="0"/>
          </a:p>
          <a:p>
            <a:pPr>
              <a:lnSpc>
                <a:spcPct val="80000"/>
              </a:lnSpc>
              <a:buNone/>
            </a:pPr>
            <a:endParaRPr lang="zh-CN" altLang="en-US" sz="1600" dirty="0"/>
          </a:p>
          <a:p>
            <a:pPr>
              <a:lnSpc>
                <a:spcPct val="80000"/>
              </a:lnSpc>
              <a:buNone/>
            </a:pPr>
            <a:r>
              <a:rPr lang="zh-CN" altLang="en-US" sz="900" dirty="0"/>
              <a:t> </a:t>
            </a:r>
            <a:endParaRPr lang="zh-CN" altLang="en-US" sz="900" dirty="0"/>
          </a:p>
        </p:txBody>
      </p:sp>
      <p:graphicFrame>
        <p:nvGraphicFramePr>
          <p:cNvPr id="6146" name="Object 4"/>
          <p:cNvGraphicFramePr/>
          <p:nvPr/>
        </p:nvGraphicFramePr>
        <p:xfrm>
          <a:off x="2679700" y="915670"/>
          <a:ext cx="5320030" cy="863600"/>
        </p:xfrm>
        <a:graphic>
          <a:graphicData uri="http://schemas.openxmlformats.org/presentationml/2006/ole">
            <mc:AlternateContent xmlns:mc="http://schemas.openxmlformats.org/markup-compatibility/2006">
              <mc:Choice xmlns:v="urn:schemas-microsoft-com:vml" Requires="v">
                <p:oleObj spid="_x0000_s3084" name="" r:id="rId1" imgW="2400300" imgH="457200" progId="Equation.3">
                  <p:embed/>
                </p:oleObj>
              </mc:Choice>
              <mc:Fallback>
                <p:oleObj name="" r:id="rId1" imgW="2400300" imgH="457200" progId="Equation.3">
                  <p:embed/>
                  <p:pic>
                    <p:nvPicPr>
                      <p:cNvPr id="0" name="图片 3083"/>
                      <p:cNvPicPr/>
                      <p:nvPr/>
                    </p:nvPicPr>
                    <p:blipFill>
                      <a:blip r:embed="rId2"/>
                      <a:stretch>
                        <a:fillRect/>
                      </a:stretch>
                    </p:blipFill>
                    <p:spPr>
                      <a:xfrm>
                        <a:off x="2679700" y="915670"/>
                        <a:ext cx="5320030" cy="863600"/>
                      </a:xfrm>
                      <a:prstGeom prst="rect">
                        <a:avLst/>
                      </a:prstGeom>
                      <a:noFill/>
                      <a:ln w="38100">
                        <a:noFill/>
                        <a:miter/>
                      </a:ln>
                    </p:spPr>
                  </p:pic>
                </p:oleObj>
              </mc:Fallback>
            </mc:AlternateContent>
          </a:graphicData>
        </a:graphic>
      </p:graphicFrame>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1" name="Rectangle 3"/>
          <p:cNvSpPr>
            <a:spLocks noGrp="1"/>
          </p:cNvSpPr>
          <p:nvPr/>
        </p:nvSpPr>
        <p:spPr>
          <a:xfrm>
            <a:off x="443865" y="433070"/>
            <a:ext cx="9150985" cy="460819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en-US" altLang="zh-CN" sz="2200" i="1" dirty="0">
                <a:solidFill>
                  <a:schemeClr val="accent5">
                    <a:lumMod val="75000"/>
                  </a:schemeClr>
                </a:solidFill>
              </a:rPr>
              <a:t>EI</a:t>
            </a:r>
            <a:r>
              <a:rPr lang="zh-CN" altLang="en-US" sz="2200" dirty="0">
                <a:solidFill>
                  <a:schemeClr val="accent5">
                    <a:lumMod val="75000"/>
                  </a:schemeClr>
                </a:solidFill>
              </a:rPr>
              <a:t>（熵）指数</a:t>
            </a:r>
            <a:endParaRPr lang="zh-CN" altLang="en-US" sz="2200" dirty="0"/>
          </a:p>
          <a:p>
            <a:endParaRPr lang="en-US" altLang="zh-CN" sz="3200" dirty="0"/>
          </a:p>
          <a:p>
            <a:r>
              <a:rPr lang="en-US" altLang="zh-CN" sz="3200" dirty="0"/>
              <a:t>E</a:t>
            </a:r>
            <a:r>
              <a:rPr lang="zh-CN" altLang="en-US" sz="3200" dirty="0"/>
              <a:t>表示熵指数，</a:t>
            </a:r>
            <a:r>
              <a:rPr lang="en-US" altLang="zh-CN" sz="3200" i="1" dirty="0"/>
              <a:t>S</a:t>
            </a:r>
            <a:r>
              <a:rPr lang="en-US" altLang="zh-CN" sz="3200" i="1" baseline="-25000" dirty="0"/>
              <a:t>i</a:t>
            </a:r>
            <a:r>
              <a:rPr lang="zh-CN" altLang="en-US" sz="3200" dirty="0"/>
              <a:t>表示第</a:t>
            </a:r>
            <a:r>
              <a:rPr lang="en-US" altLang="zh-CN" sz="3200" dirty="0"/>
              <a:t>i</a:t>
            </a:r>
            <a:r>
              <a:rPr lang="zh-CN" altLang="en-US" sz="3200" dirty="0"/>
              <a:t>个企业的份额（销售额、增加值等），</a:t>
            </a:r>
            <a:r>
              <a:rPr lang="en-US" altLang="zh-CN" sz="3200" dirty="0"/>
              <a:t>n</a:t>
            </a:r>
            <a:r>
              <a:rPr lang="zh-CN" altLang="en-US" sz="3200" dirty="0"/>
              <a:t>表示该市场中的企业总数</a:t>
            </a:r>
            <a:r>
              <a:rPr lang="zh-CN" altLang="en-US" sz="3200" b="0" dirty="0"/>
              <a:t> </a:t>
            </a:r>
            <a:endParaRPr lang="zh-CN" altLang="en-US" sz="3200" b="0" dirty="0"/>
          </a:p>
          <a:p>
            <a:pPr>
              <a:buNone/>
            </a:pPr>
            <a:r>
              <a:rPr lang="en-US" altLang="zh-CN" sz="3200" i="1" dirty="0"/>
              <a:t>   E</a:t>
            </a:r>
            <a:r>
              <a:rPr lang="zh-CN" altLang="en-US" sz="3200" dirty="0"/>
              <a:t>指数的特点是：①对每个企业的市场份额赋予一个的权重，所以它与</a:t>
            </a:r>
            <a:r>
              <a:rPr lang="en-US" altLang="zh-CN" sz="3200" i="1" dirty="0"/>
              <a:t>HHI</a:t>
            </a:r>
            <a:r>
              <a:rPr lang="zh-CN" altLang="en-US" sz="3200" dirty="0"/>
              <a:t>指数相反，对大企业给以小的权重，对小企业则给以大的权重。②与</a:t>
            </a:r>
            <a:r>
              <a:rPr lang="en-US" altLang="zh-CN" sz="3200" i="1" dirty="0"/>
              <a:t>HKI</a:t>
            </a:r>
            <a:r>
              <a:rPr lang="zh-CN" altLang="en-US" sz="3200" dirty="0"/>
              <a:t>指数相同，</a:t>
            </a:r>
            <a:r>
              <a:rPr lang="en-US" altLang="zh-CN" sz="3200" i="1" dirty="0"/>
              <a:t>E</a:t>
            </a:r>
            <a:r>
              <a:rPr lang="zh-CN" altLang="en-US" sz="3200" dirty="0"/>
              <a:t>指数也是度量集中度的逆指标。③在垄断情况下，</a:t>
            </a:r>
            <a:r>
              <a:rPr lang="en-US" altLang="zh-CN" sz="3200" i="1" dirty="0"/>
              <a:t>E</a:t>
            </a:r>
            <a:r>
              <a:rPr lang="zh-CN" altLang="en-US" sz="3200" dirty="0"/>
              <a:t>＝</a:t>
            </a:r>
            <a:r>
              <a:rPr lang="en-US" altLang="zh-CN" sz="3200" dirty="0"/>
              <a:t>0</a:t>
            </a:r>
            <a:r>
              <a:rPr lang="zh-CN" altLang="en-US" sz="3200" dirty="0"/>
              <a:t>；但在很多同等大小的企业竞争情况下，</a:t>
            </a:r>
            <a:r>
              <a:rPr lang="en-US" altLang="zh-CN" sz="3200" i="1" dirty="0"/>
              <a:t>E</a:t>
            </a:r>
            <a:r>
              <a:rPr lang="zh-CN" altLang="en-US" sz="3200" dirty="0"/>
              <a:t>不等于</a:t>
            </a:r>
            <a:r>
              <a:rPr lang="en-US" altLang="zh-CN" sz="3200" dirty="0"/>
              <a:t>1</a:t>
            </a:r>
            <a:r>
              <a:rPr lang="zh-CN" altLang="en-US" sz="3200" dirty="0"/>
              <a:t>。</a:t>
            </a:r>
            <a:endParaRPr lang="zh-CN" altLang="en-US" sz="3200" dirty="0"/>
          </a:p>
        </p:txBody>
      </p:sp>
      <p:graphicFrame>
        <p:nvGraphicFramePr>
          <p:cNvPr id="7170" name="Object 4"/>
          <p:cNvGraphicFramePr/>
          <p:nvPr/>
        </p:nvGraphicFramePr>
        <p:xfrm>
          <a:off x="2450465" y="837565"/>
          <a:ext cx="4371975" cy="1001395"/>
        </p:xfrm>
        <a:graphic>
          <a:graphicData uri="http://schemas.openxmlformats.org/presentationml/2006/ole">
            <mc:AlternateContent xmlns:mc="http://schemas.openxmlformats.org/markup-compatibility/2006">
              <mc:Choice xmlns:v="urn:schemas-microsoft-com:vml" Requires="v">
                <p:oleObj spid="_x0000_s3085" name="" r:id="rId1" imgW="1116965" imgH="444500" progId="Unknown">
                  <p:embed/>
                </p:oleObj>
              </mc:Choice>
              <mc:Fallback>
                <p:oleObj name="" r:id="rId1" imgW="1116965" imgH="444500" progId="Unknown">
                  <p:embed/>
                  <p:pic>
                    <p:nvPicPr>
                      <p:cNvPr id="0" name="图片 3084"/>
                      <p:cNvPicPr/>
                      <p:nvPr/>
                    </p:nvPicPr>
                    <p:blipFill>
                      <a:blip r:embed="rId2"/>
                      <a:stretch>
                        <a:fillRect/>
                      </a:stretch>
                    </p:blipFill>
                    <p:spPr>
                      <a:xfrm>
                        <a:off x="2450465" y="837565"/>
                        <a:ext cx="4371975" cy="1001395"/>
                      </a:xfrm>
                      <a:prstGeom prst="rect">
                        <a:avLst/>
                      </a:prstGeom>
                      <a:solidFill>
                        <a:srgbClr val="CCFFFF"/>
                      </a:solidFill>
                      <a:ln w="38100">
                        <a:noFill/>
                        <a:miter/>
                      </a:ln>
                    </p:spPr>
                  </p:pic>
                </p:oleObj>
              </mc:Fallback>
            </mc:AlternateContent>
          </a:graphicData>
        </a:graphic>
      </p:graphicFrame>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5" name="Rectangle 4"/>
          <p:cNvSpPr>
            <a:spLocks noGrp="1"/>
          </p:cNvSpPr>
          <p:nvPr/>
        </p:nvSpPr>
        <p:spPr>
          <a:xfrm>
            <a:off x="220345" y="220345"/>
            <a:ext cx="8229600" cy="792163"/>
          </a:xfrm>
          <a:prstGeom prst="rect">
            <a:avLst/>
          </a:prstGeom>
          <a:noFill/>
          <a:ln w="9525">
            <a:noFill/>
          </a:ln>
        </p:spPr>
        <p:txBody>
          <a:bodyPr vert="horz" wrap="square" lIns="91440" tIns="45720" rIns="91440" bIns="45720" anchor="ctr"/>
          <a:lstStyle>
            <a:lvl1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cs typeface="+mn-ea"/>
              </a:defRPr>
            </a:lvl1pPr>
            <a:lvl2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2pPr>
            <a:lvl3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3pPr>
            <a:lvl4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4pPr>
            <a:lvl5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5pPr>
            <a:lvl6pPr marL="4572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6pPr>
            <a:lvl7pPr marL="9144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7pPr>
            <a:lvl8pPr marL="13716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8pPr>
            <a:lvl9pPr marL="18288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9pPr>
          </a:lstStyle>
          <a:p>
            <a:r>
              <a:rPr lang="en-US" altLang="zh-CN" dirty="0"/>
              <a:t>3</a:t>
            </a:r>
            <a:r>
              <a:rPr lang="zh-CN" altLang="en-US" dirty="0"/>
              <a:t>、市场结构相对集中的度量指标</a:t>
            </a:r>
            <a:endParaRPr lang="zh-CN" altLang="en-US" dirty="0"/>
          </a:p>
        </p:txBody>
      </p:sp>
      <p:sp>
        <p:nvSpPr>
          <p:cNvPr id="49154" name="Rectangle 3"/>
          <p:cNvSpPr>
            <a:spLocks noGrp="1"/>
          </p:cNvSpPr>
          <p:nvPr/>
        </p:nvSpPr>
        <p:spPr>
          <a:xfrm>
            <a:off x="631190" y="908685"/>
            <a:ext cx="4568825" cy="544957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80000"/>
              </a:lnSpc>
            </a:pPr>
            <a:endParaRPr lang="zh-CN" altLang="en-US" sz="2000" dirty="0"/>
          </a:p>
          <a:p>
            <a:pPr>
              <a:lnSpc>
                <a:spcPct val="80000"/>
              </a:lnSpc>
            </a:pPr>
            <a:r>
              <a:rPr lang="zh-CN" altLang="en-US" sz="2000" dirty="0"/>
              <a:t>洛伦兹曲线</a:t>
            </a:r>
            <a:endParaRPr lang="zh-CN" altLang="en-US" sz="2000" dirty="0"/>
          </a:p>
          <a:p>
            <a:pPr>
              <a:lnSpc>
                <a:spcPct val="80000"/>
              </a:lnSpc>
              <a:buNone/>
            </a:pPr>
            <a:endParaRPr lang="zh-CN" altLang="en-US" sz="2000" dirty="0"/>
          </a:p>
          <a:p>
            <a:pPr>
              <a:lnSpc>
                <a:spcPct val="80000"/>
              </a:lnSpc>
              <a:buNone/>
            </a:pPr>
            <a:r>
              <a:rPr lang="en-US" altLang="zh-CN" sz="1800" dirty="0"/>
              <a:t>  </a:t>
            </a:r>
            <a:r>
              <a:rPr lang="en-US" altLang="zh-CN" sz="1800" dirty="0">
                <a:latin typeface="楷体" panose="02010609060101010101" pitchFamily="49" charset="-122"/>
                <a:ea typeface="楷体" panose="02010609060101010101" pitchFamily="49" charset="-122"/>
              </a:rPr>
              <a:t>OP</a:t>
            </a:r>
            <a:r>
              <a:rPr lang="zh-CN" altLang="en-US" sz="1800" dirty="0">
                <a:latin typeface="楷体" panose="02010609060101010101" pitchFamily="49" charset="-122"/>
                <a:ea typeface="楷体" panose="02010609060101010101" pitchFamily="49" charset="-122"/>
              </a:rPr>
              <a:t>表示综合生产能力拥有的百分比，</a:t>
            </a:r>
            <a:endParaRPr lang="zh-CN" altLang="en-US" sz="1800" dirty="0">
              <a:latin typeface="楷体" panose="02010609060101010101" pitchFamily="49" charset="-122"/>
              <a:ea typeface="楷体" panose="02010609060101010101" pitchFamily="49" charset="-122"/>
            </a:endParaRPr>
          </a:p>
          <a:p>
            <a:pPr>
              <a:lnSpc>
                <a:spcPct val="80000"/>
              </a:lnSpc>
              <a:buNone/>
            </a:pPr>
            <a:r>
              <a:rPr lang="en-US" altLang="zh-CN" sz="1800" dirty="0">
                <a:latin typeface="楷体" panose="02010609060101010101" pitchFamily="49" charset="-122"/>
                <a:ea typeface="楷体" panose="02010609060101010101" pitchFamily="49" charset="-122"/>
              </a:rPr>
              <a:t>OL</a:t>
            </a:r>
            <a:r>
              <a:rPr lang="zh-CN" altLang="en-US" sz="1800" dirty="0">
                <a:latin typeface="楷体" panose="02010609060101010101" pitchFamily="49" charset="-122"/>
                <a:ea typeface="楷体" panose="02010609060101010101" pitchFamily="49" charset="-122"/>
              </a:rPr>
              <a:t>表示企业数目的百分比。对角线</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a:t>
            </a:r>
            <a:r>
              <a:rPr lang="en-US" altLang="zh-CN" sz="1800" dirty="0">
                <a:latin typeface="楷体" panose="02010609060101010101" pitchFamily="49" charset="-122"/>
                <a:ea typeface="楷体" panose="02010609060101010101" pitchFamily="49" charset="-122"/>
              </a:rPr>
              <a:t>45°</a:t>
            </a:r>
            <a:r>
              <a:rPr lang="zh-CN" altLang="en-US" sz="1800" dirty="0">
                <a:latin typeface="楷体" panose="02010609060101010101" pitchFamily="49" charset="-122"/>
                <a:ea typeface="楷体" panose="02010609060101010101" pitchFamily="49" charset="-122"/>
              </a:rPr>
              <a:t>线）是生产能力分配的绝对</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平均曲线（</a:t>
            </a:r>
            <a:r>
              <a:rPr lang="en-US" altLang="zh-CN" sz="1800" dirty="0">
                <a:latin typeface="楷体" panose="02010609060101010101" pitchFamily="49" charset="-122"/>
                <a:ea typeface="楷体" panose="02010609060101010101" pitchFamily="49" charset="-122"/>
              </a:rPr>
              <a:t>a</a:t>
            </a:r>
            <a:r>
              <a:rPr lang="zh-CN" altLang="en-US" sz="1800" dirty="0">
                <a:latin typeface="楷体" panose="02010609060101010101" pitchFamily="49" charset="-122"/>
                <a:ea typeface="楷体" panose="02010609060101010101" pitchFamily="49" charset="-122"/>
              </a:rPr>
              <a:t>），</a:t>
            </a:r>
            <a:r>
              <a:rPr lang="en-US" altLang="zh-CN" sz="1800" dirty="0">
                <a:latin typeface="楷体" panose="02010609060101010101" pitchFamily="49" charset="-122"/>
                <a:ea typeface="楷体" panose="02010609060101010101" pitchFamily="49" charset="-122"/>
              </a:rPr>
              <a:t>OLK</a:t>
            </a:r>
            <a:r>
              <a:rPr lang="zh-CN" altLang="en-US" sz="1800" dirty="0">
                <a:latin typeface="楷体" panose="02010609060101010101" pitchFamily="49" charset="-122"/>
                <a:ea typeface="楷体" panose="02010609060101010101" pitchFamily="49" charset="-122"/>
              </a:rPr>
              <a:t>线是分配的绝</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对不平均线</a:t>
            </a:r>
            <a:r>
              <a:rPr lang="en-US" altLang="zh-CN" sz="1800" dirty="0">
                <a:latin typeface="楷体" panose="02010609060101010101" pitchFamily="49" charset="-122"/>
                <a:ea typeface="楷体" panose="02010609060101010101" pitchFamily="49" charset="-122"/>
              </a:rPr>
              <a:t>(c)</a:t>
            </a:r>
            <a:r>
              <a:rPr lang="zh-CN" altLang="en-US" sz="1800" dirty="0">
                <a:latin typeface="楷体" panose="02010609060101010101" pitchFamily="49" charset="-122"/>
                <a:ea typeface="楷体" panose="02010609060101010101" pitchFamily="49" charset="-122"/>
              </a:rPr>
              <a:t>。</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介于二者之间的实际分配曲线（</a:t>
            </a:r>
            <a:r>
              <a:rPr lang="en-US" altLang="zh-CN" sz="1800" dirty="0">
                <a:latin typeface="楷体" panose="02010609060101010101" pitchFamily="49" charset="-122"/>
                <a:ea typeface="楷体" panose="02010609060101010101" pitchFamily="49" charset="-122"/>
              </a:rPr>
              <a:t>b</a:t>
            </a:r>
            <a:r>
              <a:rPr lang="zh-CN" altLang="en-US" sz="1800" dirty="0">
                <a:latin typeface="楷体" panose="02010609060101010101" pitchFamily="49" charset="-122"/>
                <a:ea typeface="楷体" panose="02010609060101010101" pitchFamily="49" charset="-122"/>
              </a:rPr>
              <a:t>），</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表示占有企业总数一定百分比的企</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业拥有的综合生产能力在总收入中</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所占的百分比。显然，实际分配曲</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线（</a:t>
            </a:r>
            <a:r>
              <a:rPr lang="en-US" altLang="zh-CN" sz="1800" dirty="0">
                <a:latin typeface="楷体" panose="02010609060101010101" pitchFamily="49" charset="-122"/>
                <a:ea typeface="楷体" panose="02010609060101010101" pitchFamily="49" charset="-122"/>
              </a:rPr>
              <a:t>b</a:t>
            </a:r>
            <a:r>
              <a:rPr lang="zh-CN" altLang="en-US" sz="1800" dirty="0">
                <a:latin typeface="楷体" panose="02010609060101010101" pitchFamily="49" charset="-122"/>
                <a:ea typeface="楷体" panose="02010609060101010101" pitchFamily="49" charset="-122"/>
              </a:rPr>
              <a:t>）越远离</a:t>
            </a:r>
            <a:r>
              <a:rPr lang="en-US" altLang="zh-CN" sz="1800" dirty="0">
                <a:latin typeface="楷体" panose="02010609060101010101" pitchFamily="49" charset="-122"/>
                <a:ea typeface="楷体" panose="02010609060101010101" pitchFamily="49" charset="-122"/>
              </a:rPr>
              <a:t>45°</a:t>
            </a:r>
            <a:r>
              <a:rPr lang="zh-CN" altLang="en-US" sz="1800" dirty="0">
                <a:latin typeface="楷体" panose="02010609060101010101" pitchFamily="49" charset="-122"/>
                <a:ea typeface="楷体" panose="02010609060101010101" pitchFamily="49" charset="-122"/>
              </a:rPr>
              <a:t>线，说明市场</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集中化程度越高。</a:t>
            </a:r>
            <a:r>
              <a:rPr lang="zh-CN" altLang="en-US" sz="1500" dirty="0">
                <a:latin typeface="楷体" panose="02010609060101010101" pitchFamily="49" charset="-122"/>
                <a:ea typeface="楷体" panose="02010609060101010101" pitchFamily="49" charset="-122"/>
              </a:rPr>
              <a:t> </a:t>
            </a:r>
            <a:endParaRPr lang="zh-CN" altLang="en-US" sz="1500" dirty="0">
              <a:latin typeface="楷体" panose="02010609060101010101" pitchFamily="49" charset="-122"/>
              <a:ea typeface="楷体" panose="02010609060101010101" pitchFamily="49" charset="-122"/>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pic>
        <p:nvPicPr>
          <p:cNvPr id="4" name="图片 60" descr="6-3"/>
          <p:cNvPicPr>
            <a:picLocks noChangeAspect="1"/>
          </p:cNvPicPr>
          <p:nvPr/>
        </p:nvPicPr>
        <p:blipFill>
          <a:blip r:embed="rId1"/>
          <a:stretch>
            <a:fillRect/>
          </a:stretch>
        </p:blipFill>
        <p:spPr>
          <a:xfrm>
            <a:off x="5418455" y="1123315"/>
            <a:ext cx="5944235" cy="502031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5" name="Rectangle 3"/>
          <p:cNvSpPr>
            <a:spLocks noGrp="1"/>
          </p:cNvSpPr>
          <p:nvPr/>
        </p:nvSpPr>
        <p:spPr>
          <a:xfrm>
            <a:off x="378460" y="528320"/>
            <a:ext cx="9730105" cy="522478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90000"/>
              </a:lnSpc>
            </a:pPr>
            <a:r>
              <a:rPr lang="zh-CN" altLang="en-US" sz="2000" dirty="0">
                <a:solidFill>
                  <a:schemeClr val="accent5">
                    <a:lumMod val="75000"/>
                  </a:schemeClr>
                </a:solidFill>
              </a:rPr>
              <a:t>基尼系数（</a:t>
            </a:r>
            <a:r>
              <a:rPr lang="en-US" altLang="zh-CN" sz="2000" dirty="0">
                <a:solidFill>
                  <a:schemeClr val="accent5">
                    <a:lumMod val="75000"/>
                  </a:schemeClr>
                </a:solidFill>
              </a:rPr>
              <a:t>Gini Coefficient</a:t>
            </a:r>
            <a:r>
              <a:rPr lang="zh-CN" altLang="en-US" sz="2000" dirty="0">
                <a:solidFill>
                  <a:schemeClr val="accent5">
                    <a:lumMod val="75000"/>
                  </a:schemeClr>
                </a:solidFill>
              </a:rPr>
              <a:t>）</a:t>
            </a:r>
            <a:endParaRPr lang="zh-CN" altLang="en-US" sz="2000" dirty="0"/>
          </a:p>
          <a:p>
            <a:pPr>
              <a:lnSpc>
                <a:spcPct val="90000"/>
              </a:lnSpc>
              <a:buNone/>
            </a:pPr>
            <a:r>
              <a:rPr lang="zh-CN" altLang="en-US" sz="2000" dirty="0"/>
              <a:t>        </a:t>
            </a:r>
            <a:r>
              <a:rPr lang="zh-CN" altLang="en-US" sz="2400" dirty="0"/>
              <a:t>  </a:t>
            </a:r>
            <a:r>
              <a:rPr lang="zh-CN" altLang="en-US" sz="2400" b="0" dirty="0">
                <a:latin typeface="楷体" panose="02010609060101010101" pitchFamily="49" charset="-122"/>
                <a:ea typeface="楷体" panose="02010609060101010101" pitchFamily="49" charset="-122"/>
              </a:rPr>
              <a:t>也叫分配不平等系数，是以</a:t>
            </a:r>
            <a:r>
              <a:rPr lang="en-US" altLang="zh-CN" sz="2400" b="0" dirty="0">
                <a:latin typeface="楷体" panose="02010609060101010101" pitchFamily="49" charset="-122"/>
                <a:ea typeface="楷体" panose="02010609060101010101" pitchFamily="49" charset="-122"/>
              </a:rPr>
              <a:t>45°</a:t>
            </a:r>
            <a:r>
              <a:rPr lang="zh-CN" altLang="en-US" sz="2400" b="0" dirty="0">
                <a:latin typeface="楷体" panose="02010609060101010101" pitchFamily="49" charset="-122"/>
                <a:ea typeface="楷体" panose="02010609060101010101" pitchFamily="49" charset="-122"/>
              </a:rPr>
              <a:t>线与洛伦茨曲线围成的图形面积与下三角形面积之比构成的系数</a:t>
            </a:r>
            <a:r>
              <a:rPr lang="zh-CN" altLang="en-US" sz="2400" b="0" dirty="0"/>
              <a:t> </a:t>
            </a:r>
            <a:endParaRPr lang="zh-CN" altLang="en-US" sz="2400" b="0" dirty="0"/>
          </a:p>
          <a:p>
            <a:pPr>
              <a:lnSpc>
                <a:spcPct val="90000"/>
              </a:lnSpc>
              <a:buNone/>
            </a:pPr>
            <a:endParaRPr lang="zh-CN" altLang="en-US" sz="1800" b="0" dirty="0"/>
          </a:p>
          <a:p>
            <a:pPr>
              <a:lnSpc>
                <a:spcPct val="90000"/>
              </a:lnSpc>
              <a:buNone/>
            </a:pPr>
            <a:endParaRPr lang="zh-CN" altLang="en-US" sz="1800" b="0" dirty="0"/>
          </a:p>
          <a:p>
            <a:pPr>
              <a:lnSpc>
                <a:spcPct val="90000"/>
              </a:lnSpc>
              <a:buNone/>
            </a:pPr>
            <a:r>
              <a:rPr lang="zh-CN" altLang="en-US" sz="2000" b="0" dirty="0"/>
              <a:t>           </a:t>
            </a:r>
            <a:endParaRPr lang="zh-CN" altLang="en-US" sz="2000" b="0" dirty="0"/>
          </a:p>
          <a:p>
            <a:pPr>
              <a:lnSpc>
                <a:spcPct val="90000"/>
              </a:lnSpc>
              <a:buNone/>
            </a:pPr>
            <a:r>
              <a:rPr lang="zh-CN" altLang="en-US" sz="1800" b="0" dirty="0">
                <a:latin typeface="楷体" panose="02010609060101010101" pitchFamily="49" charset="-122"/>
                <a:ea typeface="楷体" panose="02010609060101010101" pitchFamily="49" charset="-122"/>
              </a:rPr>
              <a:t>       </a:t>
            </a:r>
            <a:endParaRPr lang="zh-CN" altLang="en-US" sz="1800" b="0" dirty="0">
              <a:latin typeface="楷体" panose="02010609060101010101" pitchFamily="49" charset="-122"/>
              <a:ea typeface="楷体" panose="02010609060101010101" pitchFamily="49" charset="-122"/>
            </a:endParaRPr>
          </a:p>
          <a:p>
            <a:pPr>
              <a:lnSpc>
                <a:spcPct val="90000"/>
              </a:lnSpc>
              <a:buNone/>
            </a:pPr>
            <a:r>
              <a:rPr lang="zh-CN" altLang="en-US" sz="1800" b="0" dirty="0">
                <a:latin typeface="楷体" panose="02010609060101010101" pitchFamily="49" charset="-122"/>
                <a:ea typeface="楷体" panose="02010609060101010101" pitchFamily="49" charset="-122"/>
              </a:rPr>
              <a:t>       </a:t>
            </a:r>
            <a:r>
              <a:rPr lang="zh-CN" altLang="en-US" sz="2000" b="0" dirty="0">
                <a:latin typeface="楷体" panose="02010609060101010101" pitchFamily="49" charset="-122"/>
                <a:ea typeface="楷体" panose="02010609060101010101" pitchFamily="49" charset="-122"/>
              </a:rPr>
              <a:t>基尼系数介于</a:t>
            </a:r>
            <a:r>
              <a:rPr lang="en-US" altLang="zh-CN" sz="2000" b="0" dirty="0">
                <a:latin typeface="楷体" panose="02010609060101010101" pitchFamily="49" charset="-122"/>
                <a:ea typeface="楷体" panose="02010609060101010101" pitchFamily="49" charset="-122"/>
              </a:rPr>
              <a:t>0</a:t>
            </a:r>
            <a:r>
              <a:rPr lang="zh-CN" altLang="en-US" sz="2000" b="0" dirty="0">
                <a:latin typeface="楷体" panose="02010609060101010101" pitchFamily="49" charset="-122"/>
                <a:ea typeface="楷体" panose="02010609060101010101" pitchFamily="49" charset="-122"/>
              </a:rPr>
              <a:t>和</a:t>
            </a:r>
            <a:r>
              <a:rPr lang="en-US" altLang="zh-CN" sz="2000" b="0" dirty="0">
                <a:latin typeface="楷体" panose="02010609060101010101" pitchFamily="49" charset="-122"/>
                <a:ea typeface="楷体" panose="02010609060101010101" pitchFamily="49" charset="-122"/>
              </a:rPr>
              <a:t>1</a:t>
            </a:r>
            <a:r>
              <a:rPr lang="zh-CN" altLang="en-US" sz="2000" b="0" dirty="0">
                <a:latin typeface="楷体" panose="02010609060101010101" pitchFamily="49" charset="-122"/>
                <a:ea typeface="楷体" panose="02010609060101010101" pitchFamily="49" charset="-122"/>
              </a:rPr>
              <a:t>之间，是一个正指标，其值越大，表明产业集中化程度越。 </a:t>
            </a:r>
            <a:endParaRPr lang="zh-CN" altLang="en-US" sz="2000" b="0" dirty="0">
              <a:latin typeface="楷体" panose="02010609060101010101" pitchFamily="49" charset="-122"/>
              <a:ea typeface="楷体" panose="02010609060101010101" pitchFamily="49" charset="-122"/>
            </a:endParaRPr>
          </a:p>
          <a:p>
            <a:pPr>
              <a:lnSpc>
                <a:spcPct val="90000"/>
              </a:lnSpc>
              <a:buNone/>
            </a:pPr>
            <a:r>
              <a:rPr lang="zh-CN" altLang="en-US" sz="2000" b="0" dirty="0">
                <a:latin typeface="楷体" panose="02010609060101010101" pitchFamily="49" charset="-122"/>
                <a:ea typeface="楷体" panose="02010609060101010101" pitchFamily="49" charset="-122"/>
              </a:rPr>
              <a:t>      基尼系数的主要问题是：①尽管不同的洛伦茨曲线表示不同的企业分布，但所得出的基尼系数可能相同，也就是说一个基尼系数值对应着无数条洛伦茨曲线，因此，要把基尼系数和洛伦茨曲线配合起来使用；②不管市场内企业数有多少，只要它们的大小相同，基尼系数即为</a:t>
            </a:r>
            <a:r>
              <a:rPr lang="en-US" altLang="zh-CN" sz="2000" b="0" dirty="0">
                <a:latin typeface="楷体" panose="02010609060101010101" pitchFamily="49" charset="-122"/>
                <a:ea typeface="楷体" panose="02010609060101010101" pitchFamily="49" charset="-122"/>
              </a:rPr>
              <a:t>0</a:t>
            </a:r>
            <a:r>
              <a:rPr lang="zh-CN" altLang="en-US" sz="2000" b="0" dirty="0">
                <a:latin typeface="楷体" panose="02010609060101010101" pitchFamily="49" charset="-122"/>
                <a:ea typeface="楷体" panose="02010609060101010101" pitchFamily="49" charset="-122"/>
              </a:rPr>
              <a:t>。而实际上只要产业内企业数目不一样，即使企业大小相同，产业集中水平也是不同的。</a:t>
            </a:r>
            <a:r>
              <a:rPr lang="zh-CN" altLang="en-US" sz="2000" dirty="0"/>
              <a:t> </a:t>
            </a:r>
            <a:endParaRPr lang="zh-CN" altLang="en-US" sz="2000" dirty="0"/>
          </a:p>
        </p:txBody>
      </p:sp>
      <p:graphicFrame>
        <p:nvGraphicFramePr>
          <p:cNvPr id="8194" name="Object 4"/>
          <p:cNvGraphicFramePr/>
          <p:nvPr/>
        </p:nvGraphicFramePr>
        <p:xfrm>
          <a:off x="3951605" y="2065655"/>
          <a:ext cx="2228850" cy="1025525"/>
        </p:xfrm>
        <a:graphic>
          <a:graphicData uri="http://schemas.openxmlformats.org/presentationml/2006/ole">
            <mc:AlternateContent xmlns:mc="http://schemas.openxmlformats.org/markup-compatibility/2006">
              <mc:Choice xmlns:v="urn:schemas-microsoft-com:vml" Requires="v">
                <p:oleObj spid="_x0000_s3086" name="" r:id="rId1" imgW="673100" imgH="393700" progId="Unknown">
                  <p:embed/>
                </p:oleObj>
              </mc:Choice>
              <mc:Fallback>
                <p:oleObj name="" r:id="rId1" imgW="673100" imgH="393700" progId="Unknown">
                  <p:embed/>
                  <p:pic>
                    <p:nvPicPr>
                      <p:cNvPr id="0" name="图片 3085"/>
                      <p:cNvPicPr/>
                      <p:nvPr/>
                    </p:nvPicPr>
                    <p:blipFill>
                      <a:blip r:embed="rId2"/>
                      <a:stretch>
                        <a:fillRect/>
                      </a:stretch>
                    </p:blipFill>
                    <p:spPr>
                      <a:xfrm>
                        <a:off x="3951605" y="2065655"/>
                        <a:ext cx="2228850" cy="1025525"/>
                      </a:xfrm>
                      <a:prstGeom prst="rect">
                        <a:avLst/>
                      </a:prstGeom>
                      <a:solidFill>
                        <a:schemeClr val="folHlink"/>
                      </a:solidFill>
                      <a:ln w="38100">
                        <a:noFill/>
                        <a:miter/>
                      </a:ln>
                    </p:spPr>
                  </p:pic>
                </p:oleObj>
              </mc:Fallback>
            </mc:AlternateContent>
          </a:graphicData>
        </a:graphic>
      </p:graphicFrame>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0" name="Rectangle 3"/>
          <p:cNvSpPr>
            <a:spLocks noGrp="1"/>
          </p:cNvSpPr>
          <p:nvPr/>
        </p:nvSpPr>
        <p:spPr>
          <a:xfrm>
            <a:off x="699135" y="868680"/>
            <a:ext cx="10904220" cy="4608830"/>
          </a:xfrm>
          <a:prstGeom prst="rect">
            <a:avLst/>
          </a:prstGeom>
          <a:noFill/>
          <a:ln w="9525">
            <a:noFill/>
          </a:ln>
        </p:spPr>
        <p:txBody>
          <a:bodyPr vert="horz" wrap="square" lIns="91440" tIns="45720" rIns="91440" bIns="45720" anchor="t"/>
          <a:lstStyle>
            <a:lvl1pPr lvl="0">
              <a:defRPr sz="2200"/>
            </a:lvl1pPr>
            <a:lvl2pPr lvl="1">
              <a:defRPr sz="2000"/>
            </a:lvl2pPr>
            <a:lvl3pPr lvl="2">
              <a:defRPr sz="1800"/>
            </a:lvl3pPr>
            <a:lvl4pPr lvl="3">
              <a:defRPr sz="1800"/>
            </a:lvl4pPr>
            <a:lvl5pPr lvl="4">
              <a:defRPr sz="1400"/>
            </a:lvl5pPr>
          </a:lstStyle>
          <a:p>
            <a:pPr lvl="0">
              <a:lnSpc>
                <a:spcPct val="90000"/>
              </a:lnSpc>
            </a:pPr>
            <a:r>
              <a:rPr lang="zh-CN" altLang="en-US" sz="2000" dirty="0">
                <a:solidFill>
                  <a:srgbClr val="0070C0"/>
                </a:solidFill>
              </a:rPr>
              <a:t>企业大小变异系数</a:t>
            </a:r>
            <a:endParaRPr lang="zh-CN" altLang="en-US" sz="2000" dirty="0"/>
          </a:p>
          <a:p>
            <a:pPr lvl="0">
              <a:lnSpc>
                <a:spcPct val="90000"/>
              </a:lnSpc>
              <a:buNone/>
            </a:pPr>
            <a:endParaRPr lang="zh-CN" altLang="en-US" sz="2000" dirty="0"/>
          </a:p>
          <a:p>
            <a:pPr lvl="0" fontAlgn="auto">
              <a:lnSpc>
                <a:spcPct val="100000"/>
              </a:lnSpc>
              <a:buNone/>
            </a:pPr>
            <a:r>
              <a:rPr lang="zh-CN" altLang="en-US" sz="2000" dirty="0"/>
              <a:t>     </a:t>
            </a:r>
            <a:r>
              <a:rPr lang="zh-CN" altLang="en-US" sz="2800" dirty="0"/>
              <a:t> </a:t>
            </a:r>
            <a:r>
              <a:rPr sz="2400" dirty="0"/>
              <a:t>企业大小变异系数也就是HHI指数中的u值，根据定义，              </a:t>
            </a:r>
            <a:r>
              <a:rPr lang="zh-CN" sz="2400" dirty="0"/>
              <a:t>，</a:t>
            </a:r>
            <a:r>
              <a:rPr sz="2400" dirty="0"/>
              <a:t>即企业大小分布的标准差与其平均值之比。就度量产业集中程度而言，企业大小变异系数是一个正指标，其数值越大，表明企业大小分布越不均衡，集中程度越高。</a:t>
            </a:r>
            <a:endParaRPr sz="2800" dirty="0"/>
          </a:p>
          <a:p>
            <a:pPr lvl="0">
              <a:lnSpc>
                <a:spcPct val="90000"/>
              </a:lnSpc>
              <a:buNone/>
            </a:pPr>
            <a:endParaRPr sz="2800" dirty="0"/>
          </a:p>
          <a:p>
            <a:pPr lvl="0">
              <a:lnSpc>
                <a:spcPct val="90000"/>
              </a:lnSpc>
              <a:buNone/>
            </a:pPr>
            <a:r>
              <a:rPr lang="zh-CN" altLang="en-US" sz="1800" dirty="0">
                <a:latin typeface="楷体" panose="02010609060101010101" pitchFamily="49" charset="-122"/>
                <a:ea typeface="楷体" panose="02010609060101010101" pitchFamily="49" charset="-122"/>
              </a:rPr>
              <a:t> </a:t>
            </a:r>
            <a:endParaRPr lang="zh-CN" altLang="en-US" sz="1800" dirty="0">
              <a:latin typeface="楷体" panose="02010609060101010101" pitchFamily="49" charset="-122"/>
              <a:ea typeface="楷体" panose="02010609060101010101" pitchFamily="49" charset="-122"/>
            </a:endParaRPr>
          </a:p>
          <a:p>
            <a:pPr lvl="0">
              <a:lnSpc>
                <a:spcPct val="90000"/>
              </a:lnSpc>
            </a:pPr>
            <a:r>
              <a:rPr lang="zh-CN" altLang="en-US" sz="2000" dirty="0">
                <a:solidFill>
                  <a:srgbClr val="0070C0"/>
                </a:solidFill>
              </a:rPr>
              <a:t>企业大小的对数变异系数</a:t>
            </a:r>
            <a:endParaRPr lang="zh-CN" altLang="en-US" sz="2000" dirty="0"/>
          </a:p>
          <a:p>
            <a:pPr lvl="0">
              <a:lnSpc>
                <a:spcPct val="90000"/>
              </a:lnSpc>
              <a:buNone/>
            </a:pPr>
            <a:r>
              <a:rPr lang="zh-CN" altLang="en-US" sz="2000" dirty="0"/>
              <a:t>     </a:t>
            </a:r>
            <a:endParaRPr lang="zh-CN" altLang="en-US" sz="2000" dirty="0"/>
          </a:p>
          <a:p>
            <a:pPr lvl="0">
              <a:lnSpc>
                <a:spcPct val="90000"/>
              </a:lnSpc>
              <a:buNone/>
            </a:pPr>
            <a:endParaRPr lang="zh-CN" altLang="en-US" sz="2000" dirty="0"/>
          </a:p>
          <a:p>
            <a:pPr lvl="0">
              <a:lnSpc>
                <a:spcPct val="90000"/>
              </a:lnSpc>
              <a:buNone/>
            </a:pPr>
            <a:r>
              <a:rPr lang="zh-CN" altLang="en-US" sz="2000" dirty="0">
                <a:latin typeface="楷体" panose="02010609060101010101" pitchFamily="49" charset="-122"/>
                <a:ea typeface="楷体" panose="02010609060101010101" pitchFamily="49" charset="-122"/>
              </a:rPr>
              <a:t> </a:t>
            </a:r>
            <a:endParaRPr lang="zh-CN" altLang="en-US" sz="2000" dirty="0">
              <a:latin typeface="楷体" panose="02010609060101010101" pitchFamily="49" charset="-122"/>
              <a:ea typeface="楷体" panose="02010609060101010101" pitchFamily="49" charset="-122"/>
            </a:endParaRPr>
          </a:p>
          <a:p>
            <a:pPr lvl="0">
              <a:lnSpc>
                <a:spcPct val="90000"/>
              </a:lnSpc>
              <a:buNone/>
            </a:pPr>
            <a:r>
              <a:rPr lang="zh-CN" altLang="en-US" sz="2000" dirty="0">
                <a:latin typeface="楷体" panose="02010609060101010101" pitchFamily="49" charset="-122"/>
                <a:ea typeface="楷体" panose="02010609060101010101" pitchFamily="49" charset="-122"/>
              </a:rPr>
              <a:t> </a:t>
            </a:r>
            <a:endParaRPr lang="zh-CN" altLang="en-US" sz="2000" dirty="0">
              <a:latin typeface="楷体" panose="02010609060101010101" pitchFamily="49" charset="-122"/>
              <a:ea typeface="楷体" panose="02010609060101010101" pitchFamily="49" charset="-122"/>
            </a:endParaRPr>
          </a:p>
          <a:p>
            <a:pPr lvl="0">
              <a:lnSpc>
                <a:spcPct val="90000"/>
              </a:lnSpc>
              <a:buNone/>
            </a:pPr>
            <a:endParaRPr lang="zh-CN" altLang="en-US" sz="2800" dirty="0">
              <a:latin typeface="楷体" panose="02010609060101010101" pitchFamily="49" charset="-122"/>
              <a:ea typeface="楷体" panose="02010609060101010101" pitchFamily="49" charset="-122"/>
            </a:endParaRPr>
          </a:p>
          <a:p>
            <a:pPr lvl="0">
              <a:lnSpc>
                <a:spcPct val="90000"/>
              </a:lnSpc>
              <a:buNone/>
            </a:pPr>
            <a:r>
              <a:rPr lang="zh-CN" altLang="en-US" sz="2800" dirty="0">
                <a:latin typeface="楷体" panose="02010609060101010101" pitchFamily="49" charset="-122"/>
                <a:ea typeface="楷体" panose="02010609060101010101" pitchFamily="49" charset="-122"/>
              </a:rPr>
              <a:t>式中     为企业大小的几何平均值</a:t>
            </a:r>
            <a:endParaRPr lang="zh-CN" altLang="en-US" sz="2000" dirty="0">
              <a:latin typeface="楷体" panose="02010609060101010101" pitchFamily="49" charset="-122"/>
              <a:ea typeface="楷体" panose="02010609060101010101" pitchFamily="49" charset="-122"/>
            </a:endParaRPr>
          </a:p>
          <a:p>
            <a:pPr lvl="0">
              <a:lnSpc>
                <a:spcPct val="90000"/>
              </a:lnSpc>
              <a:buNone/>
            </a:pPr>
            <a:endParaRPr lang="en-US" altLang="zh-CN" sz="2000" dirty="0"/>
          </a:p>
          <a:p>
            <a:pPr lvl="0">
              <a:lnSpc>
                <a:spcPct val="90000"/>
              </a:lnSpc>
              <a:buNone/>
            </a:pPr>
            <a:endParaRPr lang="zh-CN" altLang="en-US" sz="2000" dirty="0"/>
          </a:p>
          <a:p>
            <a:pPr lvl="0">
              <a:lnSpc>
                <a:spcPct val="90000"/>
              </a:lnSpc>
              <a:buNone/>
            </a:pPr>
            <a:endParaRPr lang="zh-CN" altLang="en-US" sz="2000" dirty="0"/>
          </a:p>
        </p:txBody>
      </p:sp>
      <p:graphicFrame>
        <p:nvGraphicFramePr>
          <p:cNvPr id="9218" name="Object 4"/>
          <p:cNvGraphicFramePr/>
          <p:nvPr/>
        </p:nvGraphicFramePr>
        <p:xfrm>
          <a:off x="4225290" y="3411220"/>
          <a:ext cx="3558540" cy="1081405"/>
        </p:xfrm>
        <a:graphic>
          <a:graphicData uri="http://schemas.openxmlformats.org/presentationml/2006/ole">
            <mc:AlternateContent xmlns:mc="http://schemas.openxmlformats.org/markup-compatibility/2006">
              <mc:Choice xmlns:v="urn:schemas-microsoft-com:vml" Requires="v">
                <p:oleObj spid="_x0000_s3087" name="" r:id="rId1" imgW="1193800" imgH="469900" progId="Unknown">
                  <p:embed/>
                </p:oleObj>
              </mc:Choice>
              <mc:Fallback>
                <p:oleObj name="" r:id="rId1" imgW="1193800" imgH="469900" progId="Unknown">
                  <p:embed/>
                  <p:pic>
                    <p:nvPicPr>
                      <p:cNvPr id="0" name="图片 3086"/>
                      <p:cNvPicPr/>
                      <p:nvPr/>
                    </p:nvPicPr>
                    <p:blipFill>
                      <a:blip r:embed="rId2"/>
                      <a:stretch>
                        <a:fillRect/>
                      </a:stretch>
                    </p:blipFill>
                    <p:spPr>
                      <a:xfrm>
                        <a:off x="4225290" y="3411220"/>
                        <a:ext cx="3558540" cy="1081405"/>
                      </a:xfrm>
                      <a:prstGeom prst="rect">
                        <a:avLst/>
                      </a:prstGeom>
                      <a:solidFill>
                        <a:schemeClr val="accent1"/>
                      </a:solidFill>
                      <a:ln w="38100">
                        <a:noFill/>
                        <a:miter/>
                      </a:ln>
                    </p:spPr>
                  </p:pic>
                </p:oleObj>
              </mc:Fallback>
            </mc:AlternateContent>
          </a:graphicData>
        </a:graphic>
      </p:graphicFrame>
      <p:graphicFrame>
        <p:nvGraphicFramePr>
          <p:cNvPr id="9219" name="Object 11"/>
          <p:cNvGraphicFramePr/>
          <p:nvPr/>
        </p:nvGraphicFramePr>
        <p:xfrm>
          <a:off x="1804353" y="4928235"/>
          <a:ext cx="431800" cy="433388"/>
        </p:xfrm>
        <a:graphic>
          <a:graphicData uri="http://schemas.openxmlformats.org/presentationml/2006/ole">
            <mc:AlternateContent xmlns:mc="http://schemas.openxmlformats.org/markup-compatibility/2006">
              <mc:Choice xmlns:v="urn:schemas-microsoft-com:vml" Requires="v">
                <p:oleObj spid="_x0000_s3088" name="" r:id="rId3" imgW="177800" imgH="241300" progId="Unknown">
                  <p:embed/>
                </p:oleObj>
              </mc:Choice>
              <mc:Fallback>
                <p:oleObj name="" r:id="rId3" imgW="177800" imgH="241300" progId="Unknown">
                  <p:embed/>
                  <p:pic>
                    <p:nvPicPr>
                      <p:cNvPr id="0" name="图片 3087"/>
                      <p:cNvPicPr/>
                      <p:nvPr/>
                    </p:nvPicPr>
                    <p:blipFill>
                      <a:blip r:embed="rId4"/>
                      <a:stretch>
                        <a:fillRect/>
                      </a:stretch>
                    </p:blipFill>
                    <p:spPr>
                      <a:xfrm>
                        <a:off x="1804353" y="4928235"/>
                        <a:ext cx="431800" cy="433388"/>
                      </a:xfrm>
                      <a:prstGeom prst="rect">
                        <a:avLst/>
                      </a:prstGeom>
                      <a:solidFill>
                        <a:schemeClr val="accent1"/>
                      </a:solidFill>
                      <a:ln w="38100">
                        <a:noFill/>
                        <a:miter/>
                      </a:ln>
                    </p:spPr>
                  </p:pic>
                </p:oleObj>
              </mc:Fallback>
            </mc:AlternateContent>
          </a:graphicData>
        </a:graphic>
      </p:graphicFrame>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graphicFrame>
        <p:nvGraphicFramePr>
          <p:cNvPr id="4" name="对象 -2147482558"/>
          <p:cNvGraphicFramePr>
            <a:graphicFrameLocks noChangeAspect="1"/>
          </p:cNvGraphicFramePr>
          <p:nvPr/>
        </p:nvGraphicFramePr>
        <p:xfrm>
          <a:off x="8709660" y="1447800"/>
          <a:ext cx="1259205" cy="455295"/>
        </p:xfrm>
        <a:graphic>
          <a:graphicData uri="http://schemas.openxmlformats.org/presentationml/2006/ole">
            <mc:AlternateContent xmlns:mc="http://schemas.openxmlformats.org/markup-compatibility/2006">
              <mc:Choice xmlns:v="urn:schemas-microsoft-com:vml" Requires="v">
                <p:oleObj spid="_x0000_s3076" name="" r:id="rId5" imgW="494665" imgH="165100" progId="Equation.DSMT4">
                  <p:embed/>
                </p:oleObj>
              </mc:Choice>
              <mc:Fallback>
                <p:oleObj name="" r:id="rId5" imgW="494665" imgH="165100" progId="Equation.DSMT4">
                  <p:embed/>
                  <p:pic>
                    <p:nvPicPr>
                      <p:cNvPr id="0" name="图片 3075"/>
                      <p:cNvPicPr/>
                      <p:nvPr/>
                    </p:nvPicPr>
                    <p:blipFill>
                      <a:blip r:embed="rId6"/>
                      <a:stretch>
                        <a:fillRect/>
                      </a:stretch>
                    </p:blipFill>
                    <p:spPr>
                      <a:xfrm>
                        <a:off x="8709660" y="1447800"/>
                        <a:ext cx="1259205" cy="455295"/>
                      </a:xfrm>
                      <a:prstGeom prst="rect">
                        <a:avLst/>
                      </a:prstGeom>
                      <a:noFill/>
                      <a:ln w="38100">
                        <a:noFill/>
                        <a:miter/>
                      </a:ln>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15" name="矩形 14"/>
          <p:cNvSpPr/>
          <p:nvPr/>
        </p:nvSpPr>
        <p:spPr>
          <a:xfrm>
            <a:off x="7150521" y="6533412"/>
            <a:ext cx="3654697"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
        <p:nvSpPr>
          <p:cNvPr id="7" name="Rectangle 2"/>
          <p:cNvSpPr>
            <a:spLocks noGrp="1"/>
          </p:cNvSpPr>
          <p:nvPr/>
        </p:nvSpPr>
        <p:spPr>
          <a:xfrm>
            <a:off x="22860" y="469900"/>
            <a:ext cx="8229600" cy="792163"/>
          </a:xfrm>
          <a:prstGeom prst="rect">
            <a:avLst/>
          </a:prstGeom>
          <a:noFill/>
          <a:ln w="9525">
            <a:noFill/>
          </a:ln>
        </p:spPr>
        <p:txBody>
          <a:bodyPr vert="horz" wrap="square" lIns="91440" tIns="45720" rIns="91440" bIns="45720" anchor="ctr"/>
          <a:lstStyle>
            <a:lvl1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cs typeface="+mn-ea"/>
              </a:defRPr>
            </a:lvl1pPr>
            <a:lvl2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2pPr>
            <a:lvl3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3pPr>
            <a:lvl4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4pPr>
            <a:lvl5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5pPr>
            <a:lvl6pPr marL="4572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6pPr>
            <a:lvl7pPr marL="9144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7pPr>
            <a:lvl8pPr marL="13716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8pPr>
            <a:lvl9pPr marL="18288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9pPr>
          </a:lstStyle>
          <a:p>
            <a:r>
              <a:rPr lang="zh-CN" altLang="en-US" sz="2400" dirty="0">
                <a:solidFill>
                  <a:srgbClr val="FF6600"/>
                </a:solidFill>
              </a:rPr>
              <a:t>（</a:t>
            </a:r>
            <a:r>
              <a:rPr lang="zh-CN" altLang="en-US" sz="2400" dirty="0">
                <a:solidFill>
                  <a:srgbClr val="FF0000"/>
                </a:solidFill>
              </a:rPr>
              <a:t>二）市场结构的其他统计测度</a:t>
            </a:r>
            <a:endParaRPr lang="zh-CN" altLang="en-US" sz="2400" dirty="0">
              <a:solidFill>
                <a:srgbClr val="FF0000"/>
              </a:solidFill>
            </a:endParaRPr>
          </a:p>
        </p:txBody>
      </p:sp>
      <p:pic>
        <p:nvPicPr>
          <p:cNvPr id="8" name="图片 7"/>
          <p:cNvPicPr>
            <a:picLocks noChangeAspect="1"/>
          </p:cNvPicPr>
          <p:nvPr/>
        </p:nvPicPr>
        <p:blipFill rotWithShape="1">
          <a:blip r:embed="rId1"/>
          <a:srcRect/>
          <a:stretch>
            <a:fillRect/>
          </a:stretch>
        </p:blipFill>
        <p:spPr>
          <a:xfrm>
            <a:off x="835727" y="1207003"/>
            <a:ext cx="3162024" cy="4600882"/>
          </a:xfrm>
          <a:prstGeom prst="rect">
            <a:avLst/>
          </a:prstGeom>
        </p:spPr>
      </p:pic>
      <p:sp>
        <p:nvSpPr>
          <p:cNvPr id="50179" name="Rectangle 3"/>
          <p:cNvSpPr>
            <a:spLocks noGrp="1"/>
          </p:cNvSpPr>
          <p:nvPr/>
        </p:nvSpPr>
        <p:spPr>
          <a:xfrm>
            <a:off x="3717925" y="1239520"/>
            <a:ext cx="7850505" cy="531749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en-US" altLang="zh-CN" sz="2000" dirty="0"/>
              <a:t>1</a:t>
            </a:r>
            <a:r>
              <a:rPr lang="zh-CN" altLang="en-US" sz="2000" dirty="0"/>
              <a:t>、市场结构的绩效量度指标</a:t>
            </a:r>
            <a:endParaRPr lang="zh-CN" altLang="en-US" sz="2000" dirty="0"/>
          </a:p>
        </p:txBody>
      </p:sp>
      <p:sp>
        <p:nvSpPr>
          <p:cNvPr id="50181" name="AutoShape 4"/>
          <p:cNvSpPr/>
          <p:nvPr/>
        </p:nvSpPr>
        <p:spPr>
          <a:xfrm>
            <a:off x="3717925" y="2057400"/>
            <a:ext cx="2879725" cy="1004888"/>
          </a:xfrm>
          <a:prstGeom prst="roundRect">
            <a:avLst>
              <a:gd name="adj" fmla="val 9106"/>
            </a:avLst>
          </a:prstGeom>
          <a:solidFill>
            <a:srgbClr val="FF9933"/>
          </a:solidFill>
          <a:ln w="25400" cap="flat" cmpd="sng">
            <a:solidFill>
              <a:srgbClr val="FFFFFF"/>
            </a:solidFill>
            <a:prstDash val="solid"/>
            <a:headEnd type="none" w="med" len="med"/>
            <a:tailEnd type="none" w="med" len="med"/>
          </a:ln>
        </p:spPr>
        <p:txBody>
          <a:bodyPr wrap="none" anchor="ctr"/>
          <a:p>
            <a:pPr algn="ctr" eaLnBrk="0" hangingPunct="0"/>
            <a:r>
              <a:rPr lang="zh-CN" altLang="en-US" sz="2000" b="1" dirty="0">
                <a:solidFill>
                  <a:srgbClr val="FFFFFF"/>
                </a:solidFill>
                <a:latin typeface="Arial" panose="020B0604020202020204" pitchFamily="34" charset="0"/>
              </a:rPr>
              <a:t>勒纳指数</a:t>
            </a:r>
            <a:endParaRPr lang="zh-CN" altLang="en-US" sz="2000" b="1" dirty="0">
              <a:solidFill>
                <a:srgbClr val="FFFFFF"/>
              </a:solidFill>
              <a:latin typeface="Arial" panose="020B0604020202020204" pitchFamily="34" charset="0"/>
            </a:endParaRPr>
          </a:p>
        </p:txBody>
      </p:sp>
      <p:sp>
        <p:nvSpPr>
          <p:cNvPr id="50182" name="AutoShape 5"/>
          <p:cNvSpPr/>
          <p:nvPr/>
        </p:nvSpPr>
        <p:spPr>
          <a:xfrm>
            <a:off x="3717925" y="3062288"/>
            <a:ext cx="2832100" cy="990600"/>
          </a:xfrm>
          <a:prstGeom prst="roundRect">
            <a:avLst>
              <a:gd name="adj" fmla="val 9106"/>
            </a:avLst>
          </a:prstGeom>
          <a:solidFill>
            <a:srgbClr val="CC99FF"/>
          </a:solidFill>
          <a:ln w="25400" cap="flat" cmpd="sng">
            <a:solidFill>
              <a:srgbClr val="FFFFFF"/>
            </a:solidFill>
            <a:prstDash val="solid"/>
            <a:headEnd type="none" w="med" len="med"/>
            <a:tailEnd type="none" w="med" len="med"/>
          </a:ln>
        </p:spPr>
        <p:txBody>
          <a:bodyPr wrap="none" anchor="ctr"/>
          <a:p>
            <a:pPr algn="ctr" eaLnBrk="0" hangingPunct="0"/>
            <a:r>
              <a:rPr lang="zh-CN" altLang="en-US" sz="2000" b="1" dirty="0">
                <a:solidFill>
                  <a:srgbClr val="FFFFFF"/>
                </a:solidFill>
                <a:latin typeface="Arial" panose="020B0604020202020204" pitchFamily="34" charset="0"/>
              </a:rPr>
              <a:t>贝恩指数</a:t>
            </a:r>
            <a:endParaRPr lang="zh-CN" altLang="en-US" sz="2000" b="1" dirty="0">
              <a:solidFill>
                <a:srgbClr val="FFFFFF"/>
              </a:solidFill>
              <a:latin typeface="Arial" panose="020B0604020202020204" pitchFamily="34" charset="0"/>
            </a:endParaRPr>
          </a:p>
        </p:txBody>
      </p:sp>
      <p:sp>
        <p:nvSpPr>
          <p:cNvPr id="10" name="AutoShape 6"/>
          <p:cNvSpPr>
            <a:spLocks noChangeArrowheads="1"/>
          </p:cNvSpPr>
          <p:nvPr/>
        </p:nvSpPr>
        <p:spPr bwMode="blackWhite">
          <a:xfrm>
            <a:off x="3717925" y="4053205"/>
            <a:ext cx="2832100" cy="990600"/>
          </a:xfrm>
          <a:prstGeom prst="roundRect">
            <a:avLst>
              <a:gd name="adj" fmla="val 9106"/>
            </a:avLst>
          </a:prstGeom>
          <a:solidFill>
            <a:srgbClr val="00007D">
              <a:lumMod val="20000"/>
              <a:lumOff val="80000"/>
            </a:srgbClr>
          </a:solidFill>
          <a:ln w="25400">
            <a:solidFill>
              <a:srgbClr val="FFFFFF"/>
            </a:solidFill>
            <a:round/>
          </a:ln>
          <a:effectLst/>
        </p:spPr>
        <p:txBody>
          <a:bodyPr wrap="none"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ea"/>
              </a:rPr>
              <a:t>托宾的</a:t>
            </a:r>
            <a:r>
              <a:rPr kumimoji="0" lang="en-US" altLang="zh-CN" sz="20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ea"/>
              </a:rPr>
              <a:t>Q</a:t>
            </a:r>
            <a:r>
              <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ea"/>
              </a:rPr>
              <a:t>比率</a:t>
            </a: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ea"/>
            </a:endParaRPr>
          </a:p>
        </p:txBody>
      </p:sp>
      <p:sp>
        <p:nvSpPr>
          <p:cNvPr id="12" name="AutoShape 3"/>
          <p:cNvSpPr>
            <a:spLocks noChangeArrowheads="1"/>
          </p:cNvSpPr>
          <p:nvPr/>
        </p:nvSpPr>
        <p:spPr bwMode="ltGray">
          <a:xfrm>
            <a:off x="6320790" y="1649730"/>
            <a:ext cx="4021138" cy="3816350"/>
          </a:xfrm>
          <a:prstGeom prst="rightArrow">
            <a:avLst>
              <a:gd name="adj1" fmla="val 79306"/>
              <a:gd name="adj2" fmla="val 32395"/>
            </a:avLst>
          </a:prstGeom>
          <a:gradFill rotWithShape="1">
            <a:gsLst>
              <a:gs pos="0">
                <a:srgbClr val="9999FF">
                  <a:gamma/>
                  <a:tint val="0"/>
                  <a:invGamma/>
                </a:srgbClr>
              </a:gs>
              <a:gs pos="100000">
                <a:srgbClr val="9999FF"/>
              </a:gs>
            </a:gsLst>
            <a:lin ang="0" scaled="1"/>
          </a:gradFill>
          <a:ln w="9525">
            <a:noFill/>
            <a:miter lim="800000"/>
          </a:ln>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13" name="AutoShape 13"/>
          <p:cNvSpPr/>
          <p:nvPr/>
        </p:nvSpPr>
        <p:spPr>
          <a:xfrm>
            <a:off x="10154920" y="1792923"/>
            <a:ext cx="1368425" cy="3529012"/>
          </a:xfrm>
          <a:prstGeom prst="roundRect">
            <a:avLst>
              <a:gd name="adj" fmla="val 16667"/>
            </a:avLst>
          </a:prstGeom>
          <a:solidFill>
            <a:srgbClr val="CCFFFF"/>
          </a:solidFill>
          <a:ln w="38100" cap="flat" cmpd="sng">
            <a:solidFill>
              <a:srgbClr val="6565FF"/>
            </a:solidFill>
            <a:prstDash val="solid"/>
            <a:headEnd type="none" w="med" len="med"/>
            <a:tailEnd type="none" w="med" len="med"/>
          </a:ln>
        </p:spPr>
        <p:txBody>
          <a:bodyPr wrap="none" anchor="ctr"/>
          <a:p>
            <a:pPr algn="ctr" eaLnBrk="0" hangingPunct="0"/>
            <a:endParaRPr lang="zh-CN" altLang="zh-CN" dirty="0">
              <a:latin typeface="Verdana" panose="020B0604030504040204" pitchFamily="34" charset="0"/>
            </a:endParaRPr>
          </a:p>
        </p:txBody>
      </p:sp>
      <p:sp>
        <p:nvSpPr>
          <p:cNvPr id="94211" name="Rectangle 3"/>
          <p:cNvSpPr>
            <a:spLocks noChangeArrowheads="1"/>
          </p:cNvSpPr>
          <p:nvPr/>
        </p:nvSpPr>
        <p:spPr bwMode="auto">
          <a:xfrm>
            <a:off x="10342245" y="2057400"/>
            <a:ext cx="554990" cy="3138170"/>
          </a:xfrm>
          <a:prstGeom prst="rect">
            <a:avLst/>
          </a:prstGeom>
          <a:noFill/>
          <a:ln w="9525">
            <a:noFill/>
            <a:miter lim="800000"/>
          </a:ln>
          <a:effectLst>
            <a:prstShdw prst="shdw17" dist="17961" dir="2700000">
              <a:srgbClr val="9999FF">
                <a:gamma/>
                <a:shade val="60000"/>
                <a:invGamma/>
              </a:srgbClr>
            </a:prstShdw>
          </a:effectLst>
        </p:spPr>
        <p:txBody>
          <a:bodyPr wrap="square" anchor="ctr">
            <a:spAutoFit/>
          </a:bodyPr>
          <a:p>
            <a:pPr marL="0" marR="0" lvl="0" indent="30480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市</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场</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结</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构</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绩</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效</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量</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度</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指</a:t>
            </a: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标</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Tree>
  </p:cSld>
  <p:clrMapOvr>
    <a:masterClrMapping/>
  </p:clrMapOvr>
  <p:transition>
    <p:wheel spokes="4"/>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3"/>
          <p:cNvSpPr>
            <a:spLocks noGrp="1"/>
          </p:cNvSpPr>
          <p:nvPr/>
        </p:nvSpPr>
        <p:spPr>
          <a:xfrm>
            <a:off x="131763" y="423863"/>
            <a:ext cx="8229600" cy="93662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en-US" altLang="zh-CN" sz="2000" dirty="0"/>
              <a:t>2</a:t>
            </a:r>
            <a:r>
              <a:rPr lang="zh-CN" altLang="en-US" sz="2000" dirty="0"/>
              <a:t>、对市场进入壁垒的测度</a:t>
            </a:r>
            <a:endParaRPr lang="zh-CN" altLang="en-US" sz="2000" dirty="0"/>
          </a:p>
          <a:p>
            <a:pPr>
              <a:buNone/>
            </a:pPr>
            <a:r>
              <a:rPr lang="zh-CN" altLang="en-US" sz="2000" dirty="0"/>
              <a:t>     （</a:t>
            </a:r>
            <a:r>
              <a:rPr lang="en-US" altLang="zh-CN" sz="2000" dirty="0"/>
              <a:t>1</a:t>
            </a:r>
            <a:r>
              <a:rPr lang="zh-CN" altLang="en-US" sz="2000" dirty="0"/>
              <a:t>）贝恩标准</a:t>
            </a:r>
            <a:endParaRPr lang="zh-CN" altLang="en-US" sz="2000" dirty="0"/>
          </a:p>
          <a:p>
            <a:pPr>
              <a:buNone/>
            </a:pPr>
            <a:endParaRPr lang="zh-CN" altLang="en-US" sz="2000" dirty="0"/>
          </a:p>
        </p:txBody>
      </p:sp>
      <p:graphicFrame>
        <p:nvGraphicFramePr>
          <p:cNvPr id="61547" name="Group 107"/>
          <p:cNvGraphicFramePr>
            <a:graphicFrameLocks noGrp="1"/>
          </p:cNvGraphicFramePr>
          <p:nvPr/>
        </p:nvGraphicFramePr>
        <p:xfrm>
          <a:off x="1188085" y="1880870"/>
          <a:ext cx="8268335" cy="3095627"/>
        </p:xfrm>
        <a:graphic>
          <a:graphicData uri="http://schemas.openxmlformats.org/drawingml/2006/table">
            <a:tbl>
              <a:tblPr>
                <a:effectLst/>
                <a:tableStyleId>{5940675A-B579-460E-94D1-54222C63F5DA}</a:tableStyleId>
              </a:tblPr>
              <a:tblGrid>
                <a:gridCol w="2023110"/>
                <a:gridCol w="4013835"/>
                <a:gridCol w="2231390"/>
              </a:tblGrid>
              <a:tr h="647700">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壁垒程度</a:t>
                      </a:r>
                      <a:endParaRPr kumimoji="0" lang="zh-CN" altLang="en-US"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销价比平均成本高出（</a:t>
                      </a:r>
                      <a:r>
                        <a:rPr kumimoji="0" lang="en-US" altLang="zh-CN"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进入难易程度</a:t>
                      </a:r>
                      <a:endParaRPr kumimoji="0" lang="zh-CN" altLang="en-US"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E6"/>
                    </a:solidFill>
                  </a:tcPr>
                </a:tc>
              </a:tr>
              <a:tr h="604838">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高壁垒</a:t>
                      </a:r>
                      <a:endParaRPr kumimoji="0" lang="zh-CN" altLang="en-US"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&gt;10</a:t>
                      </a:r>
                      <a:endParaRPr kumimoji="0" lang="en-US" altLang="zh-CN"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不能</a:t>
                      </a:r>
                      <a:endParaRPr kumimoji="0" lang="zh-CN" altLang="en-US"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E6"/>
                    </a:solidFill>
                  </a:tcPr>
                </a:tc>
              </a:tr>
              <a:tr h="604838">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较高壁垒</a:t>
                      </a:r>
                      <a:endParaRPr kumimoji="0" lang="zh-CN" altLang="en-US"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6-8</a:t>
                      </a:r>
                      <a:endParaRPr kumimoji="0" lang="en-US" altLang="zh-CN"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很难</a:t>
                      </a:r>
                      <a:endParaRPr kumimoji="0" lang="zh-CN" altLang="en-US"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E6"/>
                    </a:solidFill>
                  </a:tcPr>
                </a:tc>
              </a:tr>
              <a:tr h="604838">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中等壁垒</a:t>
                      </a:r>
                      <a:endParaRPr kumimoji="0" lang="zh-CN" altLang="en-US"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&gt;4</a:t>
                      </a:r>
                      <a:endParaRPr kumimoji="0" lang="en-US" altLang="zh-CN"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较难</a:t>
                      </a:r>
                      <a:endParaRPr kumimoji="0" lang="zh-CN" altLang="en-US"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E6"/>
                    </a:solidFill>
                  </a:tcPr>
                </a:tc>
              </a:tr>
              <a:tr h="633413">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低壁垒</a:t>
                      </a:r>
                      <a:endParaRPr kumimoji="0" lang="zh-CN" altLang="en-US"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&lt;2</a:t>
                      </a:r>
                      <a:endParaRPr kumimoji="0" lang="en-US" altLang="zh-CN"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较易</a:t>
                      </a:r>
                      <a:endParaRPr kumimoji="0" lang="zh-CN" altLang="en-US" sz="2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E6"/>
                    </a:solidFill>
                  </a:tcPr>
                </a:tc>
              </a:tr>
            </a:tbl>
          </a:graphicData>
        </a:graphic>
      </p:graphicFrame>
      <p:sp>
        <p:nvSpPr>
          <p:cNvPr id="51203" name="Rectangle 4"/>
          <p:cNvSpPr/>
          <p:nvPr/>
        </p:nvSpPr>
        <p:spPr>
          <a:xfrm>
            <a:off x="3472180" y="1360488"/>
            <a:ext cx="3463925" cy="706755"/>
          </a:xfrm>
          <a:prstGeom prst="rect">
            <a:avLst/>
          </a:prstGeom>
          <a:noFill/>
          <a:ln w="9525">
            <a:noFill/>
          </a:ln>
        </p:spPr>
        <p:txBody>
          <a:bodyPr wrap="square" anchor="ctr">
            <a:spAutoFit/>
          </a:bodyPr>
          <a:p>
            <a:pPr eaLnBrk="0" hangingPunct="0"/>
            <a:r>
              <a:rPr lang="zh-CN" altLang="en-US" sz="2000" dirty="0">
                <a:solidFill>
                  <a:srgbClr val="000000"/>
                </a:solidFill>
                <a:latin typeface="黑体" panose="02010609060101010101" charset="-122"/>
                <a:ea typeface="黑体" panose="02010609060101010101" charset="-122"/>
              </a:rPr>
              <a:t>表</a:t>
            </a:r>
            <a:r>
              <a:rPr lang="en-US" altLang="zh-CN" sz="2000" dirty="0">
                <a:solidFill>
                  <a:srgbClr val="000000"/>
                </a:solidFill>
                <a:latin typeface="黑体" panose="02010609060101010101" charset="-122"/>
                <a:ea typeface="黑体" panose="02010609060101010101" charset="-122"/>
              </a:rPr>
              <a:t>6.2      </a:t>
            </a:r>
            <a:r>
              <a:rPr lang="zh-CN" altLang="en-US" sz="2000" dirty="0">
                <a:solidFill>
                  <a:srgbClr val="000000"/>
                </a:solidFill>
                <a:latin typeface="黑体" panose="02010609060101010101" charset="-122"/>
                <a:ea typeface="黑体" panose="02010609060101010101" charset="-122"/>
              </a:rPr>
              <a:t>贝恩标准</a:t>
            </a:r>
            <a:endParaRPr lang="zh-CN" altLang="en-US" sz="2000" dirty="0">
              <a:latin typeface="Arial" panose="020B0604020202020204" pitchFamily="34" charset="0"/>
              <a:ea typeface="黑体" panose="02010609060101010101" charset="-122"/>
            </a:endParaRPr>
          </a:p>
          <a:p>
            <a:pPr eaLnBrk="0" hangingPunct="0"/>
            <a:endParaRPr lang="zh-CN" altLang="en-US" sz="2000" dirty="0">
              <a:latin typeface="Arial" panose="020B0604020202020204" pitchFamily="34" charset="0"/>
              <a:ea typeface="黑体" panose="02010609060101010101" charset="-122"/>
            </a:endParaRPr>
          </a:p>
        </p:txBody>
      </p:sp>
      <p:sp>
        <p:nvSpPr>
          <p:cNvPr id="51231" name="Text Box 108"/>
          <p:cNvSpPr txBox="1"/>
          <p:nvPr/>
        </p:nvSpPr>
        <p:spPr>
          <a:xfrm>
            <a:off x="468630" y="5158105"/>
            <a:ext cx="9324340" cy="1476375"/>
          </a:xfrm>
          <a:prstGeom prst="rect">
            <a:avLst/>
          </a:prstGeom>
          <a:noFill/>
          <a:ln w="9525">
            <a:noFill/>
          </a:ln>
        </p:spPr>
        <p:txBody>
          <a:bodyPr wrap="square">
            <a:spAutoFit/>
          </a:bodyPr>
          <a:p>
            <a:r>
              <a:rPr lang="zh-CN" altLang="en-US" dirty="0">
                <a:latin typeface="Arial" panose="020B0604020202020204" pitchFamily="34" charset="0"/>
              </a:rPr>
              <a:t>该标准的主要出发点是通过观察市场内企业的超额利润（销价－平均成本）间接反映进入壁垒的强弱。理论依据是，如果不存在进入壁垒，则竞争会使企业的产品销价趋近于其平均成本；如果进入壁垒高，则可能出现较强的垄断，出现超额利润。</a:t>
            </a:r>
            <a:r>
              <a:rPr lang="zh-CN" altLang="en-US" b="1" u="sng" dirty="0">
                <a:latin typeface="Arial" panose="020B0604020202020204" pitchFamily="34" charset="0"/>
              </a:rPr>
              <a:t>贝恩标准的主要不足是超额利润中的平均成本难以计算，在实践中缺少数据支持，其标准的分界数值也不连续，且具有很大程度的主观性。</a:t>
            </a:r>
            <a:endParaRPr lang="zh-CN" altLang="en-US" b="1" u="sng" dirty="0">
              <a:latin typeface="Arial" panose="020B0604020202020204" pitchFamily="34" charset="0"/>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wheel spokes="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3" name="Rectangle 3"/>
          <p:cNvSpPr>
            <a:spLocks noGrp="1"/>
          </p:cNvSpPr>
          <p:nvPr/>
        </p:nvSpPr>
        <p:spPr>
          <a:xfrm>
            <a:off x="102235" y="784225"/>
            <a:ext cx="9820910" cy="252095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zh-CN" altLang="en-US" dirty="0"/>
              <a:t>（</a:t>
            </a:r>
            <a:r>
              <a:rPr lang="en-US" altLang="zh-CN" dirty="0"/>
              <a:t>2</a:t>
            </a:r>
            <a:r>
              <a:rPr lang="zh-CN" altLang="en-US" dirty="0"/>
              <a:t>）植草益标准</a:t>
            </a:r>
            <a:endParaRPr lang="zh-CN" altLang="en-US" dirty="0"/>
          </a:p>
          <a:p>
            <a:pPr>
              <a:buNone/>
            </a:pPr>
            <a:r>
              <a:rPr lang="zh-CN" altLang="en-US" dirty="0"/>
              <a:t>    </a:t>
            </a:r>
            <a:r>
              <a:rPr lang="zh-CN" altLang="en-US" sz="2400" dirty="0">
                <a:latin typeface="楷体" panose="02010609060101010101" pitchFamily="49" charset="-122"/>
                <a:ea typeface="楷体" panose="02010609060101010101" pitchFamily="49" charset="-122"/>
              </a:rPr>
              <a:t>由日本经济学家植草益提出，通过企业规模来判断市场进入壁垒高低。首先计算经济规模系数。公式如下：</a:t>
            </a:r>
            <a:endParaRPr lang="zh-CN" altLang="en-US" sz="2400" dirty="0">
              <a:latin typeface="楷体" panose="02010609060101010101" pitchFamily="49" charset="-122"/>
              <a:ea typeface="楷体" panose="02010609060101010101" pitchFamily="49" charset="-122"/>
            </a:endParaRPr>
          </a:p>
          <a:p>
            <a:pPr>
              <a:buNone/>
            </a:pPr>
            <a:endParaRPr lang="zh-CN" altLang="en-US" sz="2400" dirty="0">
              <a:latin typeface="楷体" panose="02010609060101010101" pitchFamily="49" charset="-122"/>
              <a:ea typeface="楷体" panose="02010609060101010101" pitchFamily="49" charset="-122"/>
            </a:endParaRPr>
          </a:p>
          <a:p>
            <a:pPr>
              <a:buNone/>
            </a:pPr>
            <a:endParaRPr lang="zh-CN" altLang="en-US" sz="2400" dirty="0">
              <a:latin typeface="楷体" panose="02010609060101010101" pitchFamily="49" charset="-122"/>
              <a:ea typeface="楷体" panose="02010609060101010101" pitchFamily="49" charset="-122"/>
            </a:endParaRPr>
          </a:p>
          <a:p>
            <a:pPr>
              <a:buNone/>
            </a:pPr>
            <a:endParaRPr lang="zh-CN" altLang="en-US" dirty="0"/>
          </a:p>
        </p:txBody>
      </p:sp>
      <p:graphicFrame>
        <p:nvGraphicFramePr>
          <p:cNvPr id="10242" name="Object 4"/>
          <p:cNvGraphicFramePr/>
          <p:nvPr/>
        </p:nvGraphicFramePr>
        <p:xfrm>
          <a:off x="3442970" y="2360930"/>
          <a:ext cx="3958590" cy="944880"/>
        </p:xfrm>
        <a:graphic>
          <a:graphicData uri="http://schemas.openxmlformats.org/presentationml/2006/ole">
            <mc:AlternateContent xmlns:mc="http://schemas.openxmlformats.org/markup-compatibility/2006">
              <mc:Choice xmlns:v="urn:schemas-microsoft-com:vml" Requires="v">
                <p:oleObj spid="_x0000_s3089" name="" r:id="rId1" imgW="1828800" imgH="419100" progId="Unknown">
                  <p:embed/>
                </p:oleObj>
              </mc:Choice>
              <mc:Fallback>
                <p:oleObj name="" r:id="rId1" imgW="1828800" imgH="419100" progId="Unknown">
                  <p:embed/>
                  <p:pic>
                    <p:nvPicPr>
                      <p:cNvPr id="0" name="图片 3088"/>
                      <p:cNvPicPr/>
                      <p:nvPr/>
                    </p:nvPicPr>
                    <p:blipFill>
                      <a:blip r:embed="rId2"/>
                      <a:stretch>
                        <a:fillRect/>
                      </a:stretch>
                    </p:blipFill>
                    <p:spPr>
                      <a:xfrm>
                        <a:off x="3442970" y="2360930"/>
                        <a:ext cx="3958590" cy="944880"/>
                      </a:xfrm>
                      <a:prstGeom prst="rect">
                        <a:avLst/>
                      </a:prstGeom>
                      <a:solidFill>
                        <a:srgbClr val="CCFFFF"/>
                      </a:solidFill>
                      <a:ln w="38100">
                        <a:noFill/>
                        <a:miter/>
                      </a:ln>
                    </p:spPr>
                  </p:pic>
                </p:oleObj>
              </mc:Fallback>
            </mc:AlternateContent>
          </a:graphicData>
        </a:graphic>
      </p:graphicFrame>
      <p:graphicFrame>
        <p:nvGraphicFramePr>
          <p:cNvPr id="63546" name="Group 58"/>
          <p:cNvGraphicFramePr>
            <a:graphicFrameLocks noGrp="1"/>
          </p:cNvGraphicFramePr>
          <p:nvPr/>
        </p:nvGraphicFramePr>
        <p:xfrm>
          <a:off x="608965" y="3933825"/>
          <a:ext cx="9314180" cy="1800860"/>
        </p:xfrm>
        <a:graphic>
          <a:graphicData uri="http://schemas.openxmlformats.org/drawingml/2006/table">
            <a:tbl>
              <a:tblPr/>
              <a:tblGrid>
                <a:gridCol w="4654550"/>
                <a:gridCol w="4659630"/>
              </a:tblGrid>
              <a:tr h="450215">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壁垒程度</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r h="450215">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较高</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10%≤d&lt;25%</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r h="450215">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中等</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5%≤d&lt;10%</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r h="450215">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低</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d&lt;5%</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bl>
          </a:graphicData>
        </a:graphic>
      </p:graphicFrame>
      <p:sp>
        <p:nvSpPr>
          <p:cNvPr id="10245" name="Rectangle 6"/>
          <p:cNvSpPr/>
          <p:nvPr/>
        </p:nvSpPr>
        <p:spPr>
          <a:xfrm>
            <a:off x="3620453" y="3500438"/>
            <a:ext cx="2926080" cy="645160"/>
          </a:xfrm>
          <a:prstGeom prst="rect">
            <a:avLst/>
          </a:prstGeom>
          <a:noFill/>
          <a:ln w="9525">
            <a:noFill/>
          </a:ln>
        </p:spPr>
        <p:txBody>
          <a:bodyPr wrap="none" anchor="ctr">
            <a:spAutoFit/>
          </a:bodyPr>
          <a:p>
            <a:pPr eaLnBrk="0" hangingPunct="0"/>
            <a:r>
              <a:rPr lang="zh-CN" altLang="en-US" dirty="0">
                <a:solidFill>
                  <a:srgbClr val="000000"/>
                </a:solidFill>
                <a:latin typeface="黑体" panose="02010609060101010101" charset="-122"/>
                <a:ea typeface="黑体" panose="02010609060101010101" charset="-122"/>
              </a:rPr>
              <a:t>表</a:t>
            </a:r>
            <a:r>
              <a:rPr lang="en-US" altLang="zh-CN" dirty="0">
                <a:solidFill>
                  <a:srgbClr val="000000"/>
                </a:solidFill>
                <a:latin typeface="黑体" panose="02010609060101010101" charset="-122"/>
                <a:ea typeface="黑体" panose="02010609060101010101" charset="-122"/>
              </a:rPr>
              <a:t>6.3         </a:t>
            </a:r>
            <a:r>
              <a:rPr lang="zh-CN" altLang="en-US" dirty="0">
                <a:solidFill>
                  <a:srgbClr val="000000"/>
                </a:solidFill>
                <a:latin typeface="黑体" panose="02010609060101010101" charset="-122"/>
                <a:ea typeface="黑体" panose="02010609060101010101" charset="-122"/>
              </a:rPr>
              <a:t>植草益标准</a:t>
            </a:r>
            <a:endParaRPr lang="zh-CN" altLang="en-US" dirty="0">
              <a:latin typeface="Arial" panose="020B0604020202020204" pitchFamily="34" charset="0"/>
              <a:ea typeface="黑体" panose="02010609060101010101" charset="-122"/>
            </a:endParaRPr>
          </a:p>
          <a:p>
            <a:pPr eaLnBrk="0" hangingPunct="0"/>
            <a:endParaRPr lang="zh-CN" altLang="en-US" dirty="0">
              <a:latin typeface="Arial" panose="020B0604020202020204" pitchFamily="34" charset="0"/>
              <a:ea typeface="黑体" panose="02010609060101010101" charset="-122"/>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wheel spokes="2"/>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标题 1"/>
          <p:cNvSpPr>
            <a:spLocks noGrp="1"/>
          </p:cNvSpPr>
          <p:nvPr/>
        </p:nvSpPr>
        <p:spPr>
          <a:xfrm>
            <a:off x="141605" y="751205"/>
            <a:ext cx="9638030" cy="2159000"/>
          </a:xfrm>
          <a:prstGeom prst="rect">
            <a:avLst/>
          </a:prstGeom>
          <a:noFill/>
          <a:ln w="9525">
            <a:noFill/>
          </a:ln>
        </p:spPr>
        <p:txBody>
          <a:bodyPr vert="horz" wrap="square" lIns="91440" tIns="45720" rIns="91440" bIns="45720" anchor="ctr"/>
          <a:lstStyle>
            <a:lvl1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cs typeface="+mn-ea"/>
              </a:defRPr>
            </a:lvl1pPr>
            <a:lvl2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2pPr>
            <a:lvl3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3pPr>
            <a:lvl4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4pPr>
            <a:lvl5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5pPr>
            <a:lvl6pPr marL="4572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6pPr>
            <a:lvl7pPr marL="9144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7pPr>
            <a:lvl8pPr marL="13716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8pPr>
            <a:lvl9pPr marL="18288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9pPr>
          </a:lstStyle>
          <a:p>
            <a:br>
              <a:rPr lang="en-US" altLang="zh-CN" sz="2600" dirty="0"/>
            </a:br>
            <a:r>
              <a:rPr lang="en-US" altLang="zh-CN" sz="3200" dirty="0"/>
              <a:t>6.2 </a:t>
            </a:r>
            <a:r>
              <a:rPr lang="zh-CN" altLang="en-US" sz="3200" dirty="0"/>
              <a:t>收入分配结构与贫困统计</a:t>
            </a:r>
            <a:br>
              <a:rPr lang="zh-CN" altLang="en-US" sz="2600" dirty="0"/>
            </a:br>
            <a:br>
              <a:rPr lang="zh-CN" altLang="en-US" sz="2600" dirty="0"/>
            </a:br>
            <a:r>
              <a:rPr lang="zh-CN" altLang="en-US" sz="2600" dirty="0"/>
              <a:t>一、收入分配结构统计</a:t>
            </a:r>
            <a:br>
              <a:rPr lang="en-US" altLang="zh-CN" sz="2600" dirty="0"/>
            </a:br>
            <a:r>
              <a:rPr lang="zh-CN" altLang="en-US" sz="2600" dirty="0"/>
              <a:t>      </a:t>
            </a:r>
            <a:br>
              <a:rPr lang="en-US" altLang="zh-CN" sz="2600" dirty="0"/>
            </a:br>
            <a:r>
              <a:rPr lang="zh-CN" altLang="en-US" sz="2400" dirty="0">
                <a:solidFill>
                  <a:srgbClr val="FF6600"/>
                </a:solidFill>
              </a:rPr>
              <a:t>（一）收入分配格局统计</a:t>
            </a:r>
            <a:br>
              <a:rPr lang="zh-CN" altLang="en-US" sz="2400" dirty="0">
                <a:solidFill>
                  <a:srgbClr val="FF6600"/>
                </a:solidFill>
              </a:rPr>
            </a:br>
            <a:br>
              <a:rPr lang="zh-CN" altLang="en-US" sz="2400" dirty="0">
                <a:solidFill>
                  <a:srgbClr val="FF6600"/>
                </a:solidFill>
              </a:rPr>
            </a:br>
            <a:r>
              <a:rPr lang="zh-CN" altLang="en-US" sz="2400" dirty="0">
                <a:solidFill>
                  <a:srgbClr val="FF6600"/>
                </a:solidFill>
              </a:rPr>
              <a:t>        </a:t>
            </a:r>
            <a:r>
              <a:rPr lang="zh-CN" altLang="en-US" sz="2000" dirty="0">
                <a:ea typeface="楷体" panose="02010609060101010101" pitchFamily="49" charset="-122"/>
              </a:rPr>
              <a:t>收入分配格局是指一个地区或国家的政府、企业和居民三者在国民收入初次分配和再分配中的分配比例关系。一个国家主体收入分配格局是否合理，会对该国的投资消费比例、居民收入差距、区域协调统筹发展等产生重要影响。</a:t>
            </a:r>
            <a:r>
              <a:rPr lang="zh-CN" altLang="en-US" sz="2400" dirty="0">
                <a:solidFill>
                  <a:srgbClr val="FF6600"/>
                </a:solidFill>
              </a:rPr>
              <a:t> </a:t>
            </a:r>
            <a:br>
              <a:rPr lang="zh-CN" altLang="en-US" sz="2600" dirty="0">
                <a:solidFill>
                  <a:srgbClr val="FF0000"/>
                </a:solidFill>
              </a:rPr>
            </a:br>
            <a:endParaRPr lang="zh-CN" altLang="en-US" sz="2600" dirty="0">
              <a:solidFill>
                <a:srgbClr val="FF0000"/>
              </a:solidFill>
            </a:endParaRPr>
          </a:p>
        </p:txBody>
      </p:sp>
      <p:sp>
        <p:nvSpPr>
          <p:cNvPr id="52227" name="Rectangle 3"/>
          <p:cNvSpPr>
            <a:spLocks noGrp="1"/>
          </p:cNvSpPr>
          <p:nvPr/>
        </p:nvSpPr>
        <p:spPr>
          <a:xfrm>
            <a:off x="2854960" y="2997200"/>
            <a:ext cx="6924675" cy="295275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endParaRPr lang="en-US" altLang="zh-CN" sz="2000" dirty="0">
              <a:ea typeface="楷体" panose="02010609060101010101" pitchFamily="49" charset="-122"/>
            </a:endParaRPr>
          </a:p>
          <a:p>
            <a:pPr>
              <a:buNone/>
            </a:pPr>
            <a:r>
              <a:rPr lang="en-US" altLang="zh-CN" sz="2400" dirty="0"/>
              <a:t>1</a:t>
            </a:r>
            <a:r>
              <a:rPr lang="zh-CN" altLang="en-US" sz="2400" dirty="0"/>
              <a:t>、主体间收入分配结构统计</a:t>
            </a:r>
            <a:endParaRPr lang="zh-CN" altLang="en-US" sz="2400" dirty="0"/>
          </a:p>
          <a:p>
            <a:pPr>
              <a:buNone/>
            </a:pPr>
            <a:r>
              <a:rPr lang="en-US" altLang="zh-CN" sz="2400" dirty="0"/>
              <a:t>2</a:t>
            </a:r>
            <a:r>
              <a:rPr lang="zh-CN" altLang="en-US" sz="2400" dirty="0"/>
              <a:t>、主体内收入分配结构统计</a:t>
            </a:r>
            <a:endParaRPr lang="zh-CN" altLang="en-US" sz="2400" dirty="0"/>
          </a:p>
          <a:p>
            <a:pPr>
              <a:buNone/>
            </a:pPr>
            <a:r>
              <a:rPr lang="en-US" altLang="zh-CN" sz="2400" dirty="0"/>
              <a:t>3</a:t>
            </a:r>
            <a:r>
              <a:rPr lang="zh-CN" altLang="en-US" sz="2400" dirty="0"/>
              <a:t>、要素收入结构统计</a:t>
            </a:r>
            <a:endParaRPr lang="zh-CN" altLang="en-US" sz="2400" dirty="0"/>
          </a:p>
          <a:p>
            <a:pPr>
              <a:buNone/>
            </a:pPr>
            <a:r>
              <a:rPr lang="en-US" altLang="zh-CN" sz="2400" dirty="0"/>
              <a:t>4</a:t>
            </a:r>
            <a:r>
              <a:rPr lang="zh-CN" altLang="en-US" sz="2400" dirty="0"/>
              <a:t>、收入初次分配流量规模统计</a:t>
            </a:r>
            <a:endParaRPr lang="zh-CN" altLang="en-US" sz="2400" dirty="0"/>
          </a:p>
          <a:p>
            <a:pPr>
              <a:buNone/>
            </a:pPr>
            <a:r>
              <a:rPr lang="en-US" altLang="zh-CN" sz="2400" dirty="0"/>
              <a:t>5</a:t>
            </a:r>
            <a:r>
              <a:rPr lang="zh-CN" altLang="en-US" sz="2400" dirty="0"/>
              <a:t>、部门再分配收入结构统计</a:t>
            </a:r>
            <a:endParaRPr lang="zh-CN" altLang="en-US" sz="2400" dirty="0"/>
          </a:p>
          <a:p>
            <a:pPr>
              <a:buNone/>
            </a:pPr>
            <a:endParaRPr lang="zh-CN" altLang="en-US" sz="2400" dirty="0"/>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021012" y="4492054"/>
            <a:ext cx="8282073" cy="616177"/>
            <a:chOff x="4774354" y="1713865"/>
            <a:chExt cx="4647919" cy="616177"/>
          </a:xfrm>
        </p:grpSpPr>
        <p:sp>
          <p:nvSpPr>
            <p:cNvPr id="35" name="矩形 34"/>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6" name="직사각형 59"/>
            <p:cNvSpPr>
              <a:spLocks noChangeArrowheads="1"/>
            </p:cNvSpPr>
            <p:nvPr/>
          </p:nvSpPr>
          <p:spPr bwMode="auto">
            <a:xfrm>
              <a:off x="5363042" y="1781165"/>
              <a:ext cx="39152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6.4</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投入与产出结构分析</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3020828" y="3284726"/>
            <a:ext cx="8282073" cy="616177"/>
            <a:chOff x="4774354" y="1713865"/>
            <a:chExt cx="4647919" cy="616177"/>
          </a:xfrm>
        </p:grpSpPr>
        <p:sp>
          <p:nvSpPr>
            <p:cNvPr id="32" name="矩形 31"/>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3" name="직사각형 59"/>
            <p:cNvSpPr>
              <a:spLocks noChangeArrowheads="1"/>
            </p:cNvSpPr>
            <p:nvPr/>
          </p:nvSpPr>
          <p:spPr bwMode="auto">
            <a:xfrm>
              <a:off x="5363042" y="1781165"/>
              <a:ext cx="39152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6.3</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区域与城乡结构统计</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8" name="组合 27"/>
          <p:cNvGrpSpPr/>
          <p:nvPr/>
        </p:nvGrpSpPr>
        <p:grpSpPr>
          <a:xfrm>
            <a:off x="3020682" y="2140764"/>
            <a:ext cx="8282073" cy="616177"/>
            <a:chOff x="4774354" y="1713865"/>
            <a:chExt cx="4647919" cy="616177"/>
          </a:xfrm>
        </p:grpSpPr>
        <p:sp>
          <p:nvSpPr>
            <p:cNvPr id="29" name="矩形 28"/>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0" name="직사각형 59"/>
            <p:cNvSpPr>
              <a:spLocks noChangeArrowheads="1"/>
            </p:cNvSpPr>
            <p:nvPr/>
          </p:nvSpPr>
          <p:spPr bwMode="auto">
            <a:xfrm>
              <a:off x="5363042" y="1781165"/>
              <a:ext cx="39152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6.2</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收入分配结构与贫困统计</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 name="矩形 5"/>
          <p:cNvSpPr/>
          <p:nvPr/>
        </p:nvSpPr>
        <p:spPr>
          <a:xfrm flipV="1">
            <a:off x="3305452" y="5411043"/>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grpSp>
        <p:nvGrpSpPr>
          <p:cNvPr id="17" name="组合 16"/>
          <p:cNvGrpSpPr/>
          <p:nvPr/>
        </p:nvGrpSpPr>
        <p:grpSpPr>
          <a:xfrm>
            <a:off x="3036096" y="997185"/>
            <a:ext cx="8282073" cy="616177"/>
            <a:chOff x="4774354" y="1713865"/>
            <a:chExt cx="4647919" cy="616177"/>
          </a:xfrm>
        </p:grpSpPr>
        <p:sp>
          <p:nvSpPr>
            <p:cNvPr id="5" name="矩形 4"/>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2" name="직사각형 59"/>
            <p:cNvSpPr>
              <a:spLocks noChangeArrowheads="1"/>
            </p:cNvSpPr>
            <p:nvPr/>
          </p:nvSpPr>
          <p:spPr bwMode="auto">
            <a:xfrm>
              <a:off x="5363042" y="1781165"/>
              <a:ext cx="391529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6.1</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产业与市场结构统计</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矩形 5"/>
          <p:cNvSpPr/>
          <p:nvPr/>
        </p:nvSpPr>
        <p:spPr>
          <a:xfrm>
            <a:off x="3020642" y="1345480"/>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9" name="流程图: 手动输入 8"/>
          <p:cNvSpPr/>
          <p:nvPr/>
        </p:nvSpPr>
        <p:spPr>
          <a:xfrm>
            <a:off x="378479" y="840608"/>
            <a:ext cx="3147535" cy="5175540"/>
          </a:xfrm>
          <a:prstGeom prst="flowChartManualInpu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0" name="矩形 9"/>
          <p:cNvSpPr>
            <a:spLocks noChangeArrowheads="1"/>
          </p:cNvSpPr>
          <p:nvPr/>
        </p:nvSpPr>
        <p:spPr bwMode="auto">
          <a:xfrm>
            <a:off x="1054100" y="1967230"/>
            <a:ext cx="145415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6000" b="1" dirty="0">
                <a:solidFill>
                  <a:schemeClr val="bg1"/>
                </a:solidFill>
                <a:latin typeface="微软雅黑" panose="020B0503020204020204" pitchFamily="34" charset="-122"/>
                <a:ea typeface="微软雅黑" panose="020B0503020204020204" pitchFamily="34" charset="-122"/>
              </a:rPr>
              <a:t>内容提要</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8" name="Rectangle 2"/>
          <p:cNvSpPr>
            <a:spLocks noGrp="1"/>
          </p:cNvSpPr>
          <p:nvPr/>
        </p:nvSpPr>
        <p:spPr>
          <a:xfrm>
            <a:off x="49530" y="272415"/>
            <a:ext cx="8229600" cy="792163"/>
          </a:xfrm>
          <a:prstGeom prst="rect">
            <a:avLst/>
          </a:prstGeom>
          <a:noFill/>
          <a:ln w="9525">
            <a:noFill/>
          </a:ln>
        </p:spPr>
        <p:txBody>
          <a:bodyPr vert="horz" wrap="square" lIns="91440" tIns="45720" rIns="91440" bIns="45720" anchor="ctr"/>
          <a:lstStyle>
            <a:lvl1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cs typeface="+mn-ea"/>
              </a:defRPr>
            </a:lvl1pPr>
            <a:lvl2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2pPr>
            <a:lvl3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3pPr>
            <a:lvl4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4pPr>
            <a:lvl5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5pPr>
            <a:lvl6pPr marL="4572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6pPr>
            <a:lvl7pPr marL="9144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7pPr>
            <a:lvl8pPr marL="13716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8pPr>
            <a:lvl9pPr marL="18288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9pPr>
          </a:lstStyle>
          <a:p>
            <a:r>
              <a:rPr lang="zh-CN" altLang="en-US" sz="2400" dirty="0">
                <a:solidFill>
                  <a:srgbClr val="FF6600"/>
                </a:solidFill>
              </a:rPr>
              <a:t>（二）收入分配差异统计</a:t>
            </a:r>
            <a:endParaRPr lang="zh-CN" altLang="en-US" sz="2400" dirty="0">
              <a:solidFill>
                <a:srgbClr val="FF6600"/>
              </a:solidFill>
            </a:endParaRPr>
          </a:p>
        </p:txBody>
      </p:sp>
      <p:sp>
        <p:nvSpPr>
          <p:cNvPr id="11269" name="Rectangle 3"/>
          <p:cNvSpPr>
            <a:spLocks noGrp="1"/>
          </p:cNvSpPr>
          <p:nvPr/>
        </p:nvSpPr>
        <p:spPr>
          <a:xfrm>
            <a:off x="1116330" y="1064895"/>
            <a:ext cx="7729220" cy="127317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en-US" altLang="zh-CN" dirty="0"/>
              <a:t>1</a:t>
            </a:r>
            <a:r>
              <a:rPr lang="zh-CN" altLang="en-US" dirty="0"/>
              <a:t>、基尼系数</a:t>
            </a:r>
            <a:endParaRPr lang="zh-CN" altLang="en-US" dirty="0"/>
          </a:p>
          <a:p>
            <a:pPr>
              <a:buNone/>
            </a:pPr>
            <a:r>
              <a:rPr lang="zh-CN" altLang="en-US" sz="2000" b="0" dirty="0"/>
              <a:t>计算公式一</a:t>
            </a:r>
            <a:endParaRPr lang="zh-CN" altLang="en-US" sz="2000" b="0" dirty="0"/>
          </a:p>
          <a:p>
            <a:pPr>
              <a:buNone/>
            </a:pPr>
            <a:endParaRPr lang="zh-CN" altLang="en-US" b="0" dirty="0"/>
          </a:p>
          <a:p>
            <a:pPr>
              <a:buNone/>
            </a:pPr>
            <a:r>
              <a:rPr lang="zh-CN" altLang="en-US" sz="2000" b="0" dirty="0"/>
              <a:t>计算公式二</a:t>
            </a:r>
            <a:endParaRPr lang="zh-CN" altLang="en-US" sz="2000" b="0" dirty="0"/>
          </a:p>
        </p:txBody>
      </p:sp>
      <p:graphicFrame>
        <p:nvGraphicFramePr>
          <p:cNvPr id="11266" name="Object 9"/>
          <p:cNvGraphicFramePr/>
          <p:nvPr/>
        </p:nvGraphicFramePr>
        <p:xfrm>
          <a:off x="3234690" y="1440815"/>
          <a:ext cx="3698240" cy="791845"/>
        </p:xfrm>
        <a:graphic>
          <a:graphicData uri="http://schemas.openxmlformats.org/presentationml/2006/ole">
            <mc:AlternateContent xmlns:mc="http://schemas.openxmlformats.org/markup-compatibility/2006">
              <mc:Choice xmlns:v="urn:schemas-microsoft-com:vml" Requires="v">
                <p:oleObj spid="_x0000_s3090" name="" r:id="rId1" imgW="1854200" imgH="393700" progId="Equation.3">
                  <p:embed/>
                </p:oleObj>
              </mc:Choice>
              <mc:Fallback>
                <p:oleObj name="" r:id="rId1" imgW="1854200" imgH="393700" progId="Equation.3">
                  <p:embed/>
                  <p:pic>
                    <p:nvPicPr>
                      <p:cNvPr id="0" name="图片 3089"/>
                      <p:cNvPicPr/>
                      <p:nvPr/>
                    </p:nvPicPr>
                    <p:blipFill>
                      <a:blip r:embed="rId2"/>
                      <a:stretch>
                        <a:fillRect/>
                      </a:stretch>
                    </p:blipFill>
                    <p:spPr>
                      <a:xfrm>
                        <a:off x="3234690" y="1440815"/>
                        <a:ext cx="3698240" cy="791845"/>
                      </a:xfrm>
                      <a:prstGeom prst="rect">
                        <a:avLst/>
                      </a:prstGeom>
                      <a:noFill/>
                      <a:ln w="38100">
                        <a:noFill/>
                        <a:miter/>
                      </a:ln>
                    </p:spPr>
                  </p:pic>
                </p:oleObj>
              </mc:Fallback>
            </mc:AlternateContent>
          </a:graphicData>
        </a:graphic>
      </p:graphicFrame>
      <p:sp>
        <p:nvSpPr>
          <p:cNvPr id="11270" name="Text Box 13"/>
          <p:cNvSpPr txBox="1"/>
          <p:nvPr/>
        </p:nvSpPr>
        <p:spPr>
          <a:xfrm>
            <a:off x="2009775" y="2338070"/>
            <a:ext cx="7296150" cy="368300"/>
          </a:xfrm>
          <a:prstGeom prst="rect">
            <a:avLst/>
          </a:prstGeom>
          <a:solidFill>
            <a:srgbClr val="FFCCFF"/>
          </a:solidFill>
          <a:ln w="9525">
            <a:noFill/>
          </a:ln>
        </p:spPr>
        <p:txBody>
          <a:bodyPr wrap="square">
            <a:spAutoFit/>
          </a:bodyPr>
          <a:p>
            <a:pPr>
              <a:spcBef>
                <a:spcPct val="50000"/>
              </a:spcBef>
            </a:pPr>
            <a:r>
              <a:rPr lang="en-US" altLang="zh-CN" i="1" dirty="0">
                <a:latin typeface="Arial" panose="020B0604020202020204" pitchFamily="34" charset="0"/>
              </a:rPr>
              <a:t>P</a:t>
            </a:r>
            <a:r>
              <a:rPr lang="en-US" altLang="zh-CN" dirty="0">
                <a:latin typeface="Arial" panose="020B0604020202020204" pitchFamily="34" charset="0"/>
              </a:rPr>
              <a:t>1</a:t>
            </a:r>
            <a:r>
              <a:rPr lang="zh-CN" altLang="en-US" dirty="0">
                <a:latin typeface="Arial" panose="020B0604020202020204" pitchFamily="34" charset="0"/>
              </a:rPr>
              <a:t>，</a:t>
            </a:r>
            <a:r>
              <a:rPr lang="en-US" altLang="zh-CN" i="1" dirty="0">
                <a:latin typeface="Arial" panose="020B0604020202020204" pitchFamily="34" charset="0"/>
              </a:rPr>
              <a:t>P</a:t>
            </a:r>
            <a:r>
              <a:rPr lang="en-US" altLang="zh-CN" dirty="0">
                <a:latin typeface="Arial" panose="020B0604020202020204" pitchFamily="34" charset="0"/>
              </a:rPr>
              <a:t>2</a:t>
            </a:r>
            <a:r>
              <a:rPr lang="zh-CN" altLang="en-US" dirty="0">
                <a:latin typeface="Arial" panose="020B0604020202020204" pitchFamily="34" charset="0"/>
              </a:rPr>
              <a:t>，．．．</a:t>
            </a:r>
            <a:r>
              <a:rPr lang="en-US" altLang="zh-CN" i="1" dirty="0">
                <a:latin typeface="Arial" panose="020B0604020202020204" pitchFamily="34" charset="0"/>
              </a:rPr>
              <a:t>P</a:t>
            </a:r>
            <a:r>
              <a:rPr lang="en-US" altLang="zh-CN" dirty="0">
                <a:latin typeface="Arial" panose="020B0604020202020204" pitchFamily="34" charset="0"/>
              </a:rPr>
              <a:t>5</a:t>
            </a:r>
            <a:r>
              <a:rPr lang="zh-CN" altLang="en-US" dirty="0">
                <a:latin typeface="Arial" panose="020B0604020202020204" pitchFamily="34" charset="0"/>
              </a:rPr>
              <a:t>表示</a:t>
            </a:r>
            <a:r>
              <a:rPr lang="en-US" altLang="zh-CN" i="1" dirty="0">
                <a:latin typeface="Arial" panose="020B0604020202020204" pitchFamily="34" charset="0"/>
              </a:rPr>
              <a:t>n</a:t>
            </a:r>
            <a:r>
              <a:rPr lang="zh-CN" altLang="en-US" dirty="0">
                <a:latin typeface="Arial" panose="020B0604020202020204" pitchFamily="34" charset="0"/>
              </a:rPr>
              <a:t>个阶层的收入在总收入中的比例 </a:t>
            </a:r>
            <a:endParaRPr lang="zh-CN" altLang="en-US" dirty="0">
              <a:latin typeface="Arial" panose="020B0604020202020204" pitchFamily="34" charset="0"/>
            </a:endParaRPr>
          </a:p>
        </p:txBody>
      </p:sp>
      <p:graphicFrame>
        <p:nvGraphicFramePr>
          <p:cNvPr id="11267" name="Object 11"/>
          <p:cNvGraphicFramePr/>
          <p:nvPr/>
        </p:nvGraphicFramePr>
        <p:xfrm>
          <a:off x="3340100" y="2706370"/>
          <a:ext cx="2606675" cy="588645"/>
        </p:xfrm>
        <a:graphic>
          <a:graphicData uri="http://schemas.openxmlformats.org/presentationml/2006/ole">
            <mc:AlternateContent xmlns:mc="http://schemas.openxmlformats.org/markup-compatibility/2006">
              <mc:Choice xmlns:v="urn:schemas-microsoft-com:vml" Requires="v">
                <p:oleObj spid="_x0000_s3091" name="" r:id="rId3" imgW="723900" imgH="228600" progId="Equation.3">
                  <p:embed/>
                </p:oleObj>
              </mc:Choice>
              <mc:Fallback>
                <p:oleObj name="" r:id="rId3" imgW="723900" imgH="228600" progId="Equation.3">
                  <p:embed/>
                  <p:pic>
                    <p:nvPicPr>
                      <p:cNvPr id="0" name="图片 3090"/>
                      <p:cNvPicPr/>
                      <p:nvPr/>
                    </p:nvPicPr>
                    <p:blipFill>
                      <a:blip r:embed="rId4"/>
                      <a:stretch>
                        <a:fillRect/>
                      </a:stretch>
                    </p:blipFill>
                    <p:spPr>
                      <a:xfrm>
                        <a:off x="3340100" y="2706370"/>
                        <a:ext cx="2606675" cy="588645"/>
                      </a:xfrm>
                      <a:prstGeom prst="rect">
                        <a:avLst/>
                      </a:prstGeom>
                      <a:noFill/>
                      <a:ln w="38100">
                        <a:noFill/>
                        <a:miter/>
                      </a:ln>
                    </p:spPr>
                  </p:pic>
                </p:oleObj>
              </mc:Fallback>
            </mc:AlternateContent>
          </a:graphicData>
        </a:graphic>
      </p:graphicFrame>
      <p:sp>
        <p:nvSpPr>
          <p:cNvPr id="11271" name="Text Box 14"/>
          <p:cNvSpPr txBox="1"/>
          <p:nvPr/>
        </p:nvSpPr>
        <p:spPr>
          <a:xfrm>
            <a:off x="1931035" y="3295015"/>
            <a:ext cx="7503160" cy="922020"/>
          </a:xfrm>
          <a:prstGeom prst="rect">
            <a:avLst/>
          </a:prstGeom>
          <a:solidFill>
            <a:srgbClr val="FFCCFF"/>
          </a:solidFill>
          <a:ln w="9525">
            <a:noFill/>
          </a:ln>
        </p:spPr>
        <p:txBody>
          <a:bodyPr wrap="square">
            <a:spAutoFit/>
          </a:bodyPr>
          <a:p>
            <a:pPr>
              <a:spcBef>
                <a:spcPct val="50000"/>
              </a:spcBef>
            </a:pPr>
            <a:r>
              <a:rPr lang="zh-CN" altLang="en-US" dirty="0">
                <a:latin typeface="Arial" panose="020B0604020202020204" pitchFamily="34" charset="0"/>
              </a:rPr>
              <a:t>该公式假定最低收入组、中下收入组、中等收入组、中上收入组、最高收入组的收入占总收入的比重呈等差数列，且公差为</a:t>
            </a:r>
            <a:r>
              <a:rPr lang="en-US" altLang="zh-CN" dirty="0">
                <a:latin typeface="Arial" panose="020B0604020202020204" pitchFamily="34" charset="0"/>
              </a:rPr>
              <a:t>D</a:t>
            </a:r>
            <a:r>
              <a:rPr lang="zh-CN" altLang="en-US" dirty="0">
                <a:latin typeface="Arial" panose="020B0604020202020204" pitchFamily="34" charset="0"/>
              </a:rPr>
              <a:t>，是基尼系数的近似计算公式 </a:t>
            </a:r>
            <a:endParaRPr lang="zh-CN" altLang="en-US" dirty="0">
              <a:latin typeface="Arial" panose="020B0604020202020204" pitchFamily="34" charset="0"/>
            </a:endParaRPr>
          </a:p>
        </p:txBody>
      </p:sp>
      <p:graphicFrame>
        <p:nvGraphicFramePr>
          <p:cNvPr id="66643" name="Group 83"/>
          <p:cNvGraphicFramePr>
            <a:graphicFrameLocks noGrp="1"/>
          </p:cNvGraphicFramePr>
          <p:nvPr/>
        </p:nvGraphicFramePr>
        <p:xfrm>
          <a:off x="1931035" y="4753610"/>
          <a:ext cx="7735570" cy="1729105"/>
        </p:xfrm>
        <a:graphic>
          <a:graphicData uri="http://schemas.openxmlformats.org/drawingml/2006/table">
            <a:tbl>
              <a:tblPr>
                <a:effectLst/>
                <a:tableStyleId>{5940675A-B579-460E-94D1-54222C63F5DA}</a:tableStyleId>
              </a:tblPr>
              <a:tblGrid>
                <a:gridCol w="1290320"/>
                <a:gridCol w="1287780"/>
                <a:gridCol w="1330325"/>
                <a:gridCol w="1249045"/>
                <a:gridCol w="1287780"/>
                <a:gridCol w="1290320"/>
              </a:tblGrid>
              <a:tr h="657225">
                <a:tc>
                  <a:txBody>
                    <a:bodyPr/>
                    <a:p>
                      <a:pPr marL="0" marR="0" lvl="0" indent="0" algn="ctr" defTabSz="914400" rtl="0" eaLnBrk="0" fontAlgn="base" latinLnBrk="0" hangingPunct="0">
                        <a:lnSpc>
                          <a:spcPct val="100000"/>
                        </a:lnSpc>
                        <a:spcBef>
                          <a:spcPct val="0"/>
                        </a:spcBef>
                        <a:spcAft>
                          <a:spcPct val="0"/>
                        </a:spcAft>
                        <a:buClrTx/>
                        <a:buSzTx/>
                        <a:buFontTx/>
                        <a:buNone/>
                        <a:tabLst>
                          <a:tab pos="1143000" algn="l"/>
                        </a:tabLst>
                      </a:pP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基尼系数</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p>
                      <a:pPr marL="0" marR="0" lvl="0" indent="0" algn="ctr" defTabSz="914400" rtl="0" eaLnBrk="0" fontAlgn="base" latinLnBrk="0" hangingPunct="0">
                        <a:lnSpc>
                          <a:spcPct val="100000"/>
                        </a:lnSpc>
                        <a:spcBef>
                          <a:spcPct val="0"/>
                        </a:spcBef>
                        <a:spcAft>
                          <a:spcPct val="0"/>
                        </a:spcAft>
                        <a:buClrTx/>
                        <a:buSzTx/>
                        <a:buFontTx/>
                        <a:buNone/>
                        <a:tabLst>
                          <a:tab pos="1143000" algn="l"/>
                        </a:tabLst>
                      </a:pPr>
                      <a:endPar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1143000" algn="l"/>
                        </a:tabLst>
                      </a:pPr>
                      <a:r>
                        <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0</a:t>
                      </a:r>
                      <a:endPar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p>
                      <a:pPr marL="0" marR="0" lvl="0" indent="0" algn="ctr" defTabSz="914400" rtl="0" eaLnBrk="0" fontAlgn="base" latinLnBrk="0" hangingPunct="0">
                        <a:lnSpc>
                          <a:spcPct val="100000"/>
                        </a:lnSpc>
                        <a:spcBef>
                          <a:spcPct val="0"/>
                        </a:spcBef>
                        <a:spcAft>
                          <a:spcPct val="0"/>
                        </a:spcAft>
                        <a:buClrTx/>
                        <a:buSzTx/>
                        <a:buFontTx/>
                        <a:buNone/>
                        <a:tabLst>
                          <a:tab pos="1143000" algn="l"/>
                        </a:tabLst>
                      </a:pPr>
                      <a:endPar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1143000" algn="l"/>
                        </a:tabLst>
                      </a:pPr>
                      <a:r>
                        <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0.2—0.3</a:t>
                      </a:r>
                      <a:endPar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p>
                      <a:pPr marL="0" marR="0" lvl="0" indent="0" algn="ctr" defTabSz="914400" rtl="0" eaLnBrk="0" fontAlgn="base" latinLnBrk="0" hangingPunct="0">
                        <a:lnSpc>
                          <a:spcPct val="100000"/>
                        </a:lnSpc>
                        <a:spcBef>
                          <a:spcPct val="0"/>
                        </a:spcBef>
                        <a:spcAft>
                          <a:spcPct val="0"/>
                        </a:spcAft>
                        <a:buClrTx/>
                        <a:buSzTx/>
                        <a:buFontTx/>
                        <a:buNone/>
                        <a:tabLst>
                          <a:tab pos="1143000" algn="l"/>
                        </a:tabLst>
                      </a:pPr>
                      <a:endPar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1143000" algn="l"/>
                        </a:tabLst>
                      </a:pPr>
                      <a:r>
                        <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0.3—0.4</a:t>
                      </a:r>
                      <a:endPar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p>
                      <a:pPr marL="0" marR="0" lvl="0" indent="0" algn="ctr" defTabSz="914400" rtl="0" eaLnBrk="0" fontAlgn="base" latinLnBrk="0" hangingPunct="0">
                        <a:lnSpc>
                          <a:spcPct val="100000"/>
                        </a:lnSpc>
                        <a:spcBef>
                          <a:spcPct val="0"/>
                        </a:spcBef>
                        <a:spcAft>
                          <a:spcPct val="0"/>
                        </a:spcAft>
                        <a:buClrTx/>
                        <a:buSzTx/>
                        <a:buFontTx/>
                        <a:buNone/>
                        <a:tabLst>
                          <a:tab pos="1143000" algn="l"/>
                        </a:tabLst>
                      </a:pPr>
                      <a:endPar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1143000" algn="l"/>
                        </a:tabLst>
                      </a:pPr>
                      <a:r>
                        <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0.4—0.5</a:t>
                      </a:r>
                      <a:endPar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p>
                      <a:pPr marL="0" marR="0" lvl="0" indent="0" algn="ctr" defTabSz="914400" rtl="0" eaLnBrk="0" fontAlgn="base" latinLnBrk="0" hangingPunct="0">
                        <a:lnSpc>
                          <a:spcPct val="100000"/>
                        </a:lnSpc>
                        <a:spcBef>
                          <a:spcPct val="0"/>
                        </a:spcBef>
                        <a:spcAft>
                          <a:spcPct val="0"/>
                        </a:spcAft>
                        <a:buClrTx/>
                        <a:buSzTx/>
                        <a:buFontTx/>
                        <a:buNone/>
                        <a:tabLst>
                          <a:tab pos="1143000" algn="l"/>
                        </a:tabLst>
                      </a:pPr>
                      <a:endPar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1143000" algn="l"/>
                        </a:tabLst>
                      </a:pPr>
                      <a:r>
                        <a:rPr kumimoji="0" lang="en-US" altLang="zh-CN"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0.5</a:t>
                      </a: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以上</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r>
              <a:tr h="1071563">
                <a:tc>
                  <a:txBody>
                    <a:bodyPr/>
                    <a:p>
                      <a:pPr marL="0" marR="0" lvl="0" indent="0" algn="ctr" defTabSz="914400" rtl="0" eaLnBrk="0" fontAlgn="base" latinLnBrk="0" hangingPunct="0">
                        <a:lnSpc>
                          <a:spcPct val="100000"/>
                        </a:lnSpc>
                        <a:spcBef>
                          <a:spcPct val="0"/>
                        </a:spcBef>
                        <a:spcAft>
                          <a:spcPct val="0"/>
                        </a:spcAft>
                        <a:buClrTx/>
                        <a:buSzTx/>
                        <a:buFontTx/>
                        <a:buNone/>
                        <a:tabLst>
                          <a:tab pos="1143000" algn="l"/>
                        </a:tabLst>
                      </a:pP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反映状况</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居民收入</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绝对平均</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居民收入</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比较平均</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居民收入</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相对合理</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居民收入</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差距较大</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居民收入</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228600" algn="ctr" defTabSz="914400" rtl="0" eaLnBrk="0" fontAlgn="base" latinLnBrk="0" hangingPunct="0">
                        <a:lnSpc>
                          <a:spcPct val="100000"/>
                        </a:lnSpc>
                        <a:spcBef>
                          <a:spcPct val="0"/>
                        </a:spcBef>
                        <a:spcAft>
                          <a:spcPct val="0"/>
                        </a:spcAft>
                        <a:buClrTx/>
                        <a:buSzTx/>
                        <a:buFontTx/>
                        <a:buNone/>
                        <a:tabLst>
                          <a:tab pos="1143000" algn="l"/>
                        </a:tabLst>
                      </a:pPr>
                      <a:r>
                        <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差距悬殊</a:t>
                      </a:r>
                      <a:endParaRPr kumimoji="0" lang="zh-CN" altLang="en-US" sz="1500" b="1" i="0" u="none" strike="noStrike" cap="none" normalizeH="0" baseline="0" smtClean="0">
                        <a:ln>
                          <a:noFill/>
                        </a:ln>
                        <a:solidFill>
                          <a:srgbClr val="000000"/>
                        </a:solidFill>
                        <a:effectLst/>
                        <a:latin typeface="楷体" panose="02010609060101010101" pitchFamily="49" charset="-122"/>
                        <a:ea typeface="楷体" panose="02010609060101010101"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r>
            </a:tbl>
          </a:graphicData>
        </a:graphic>
      </p:graphicFrame>
      <p:sp>
        <p:nvSpPr>
          <p:cNvPr id="53250" name="Rectangle 3"/>
          <p:cNvSpPr>
            <a:spLocks noGrp="1"/>
          </p:cNvSpPr>
          <p:nvPr/>
        </p:nvSpPr>
        <p:spPr>
          <a:xfrm>
            <a:off x="2009775" y="4300538"/>
            <a:ext cx="8229600" cy="792162"/>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zh-CN" altLang="en-US" dirty="0"/>
              <a:t>                  专栏</a:t>
            </a:r>
            <a:r>
              <a:rPr lang="en-US" altLang="zh-CN" dirty="0"/>
              <a:t>6-6    </a:t>
            </a:r>
            <a:r>
              <a:rPr lang="zh-CN" altLang="en-US" dirty="0"/>
              <a:t>基尼系数阈值划分</a:t>
            </a:r>
            <a:endParaRPr lang="zh-CN" altLang="en-US" dirty="0"/>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Text Box 2"/>
          <p:cNvSpPr txBox="1"/>
          <p:nvPr/>
        </p:nvSpPr>
        <p:spPr>
          <a:xfrm>
            <a:off x="721678" y="963295"/>
            <a:ext cx="7416800" cy="1383665"/>
          </a:xfrm>
          <a:prstGeom prst="rect">
            <a:avLst/>
          </a:prstGeom>
          <a:noFill/>
          <a:ln w="9525">
            <a:noFill/>
          </a:ln>
        </p:spPr>
        <p:txBody>
          <a:bodyPr>
            <a:spAutoFit/>
          </a:bodyPr>
          <a:p>
            <a:pPr>
              <a:spcBef>
                <a:spcPct val="50000"/>
              </a:spcBef>
            </a:pPr>
            <a:r>
              <a:rPr lang="en-US" altLang="zh-CN" sz="2800" dirty="0">
                <a:solidFill>
                  <a:schemeClr val="accent5">
                    <a:lumMod val="50000"/>
                  </a:schemeClr>
                </a:solidFill>
                <a:latin typeface="楷体" panose="02010609060101010101" pitchFamily="49" charset="-122"/>
                <a:ea typeface="楷体" panose="02010609060101010101" pitchFamily="49" charset="-122"/>
              </a:rPr>
              <a:t>   2006</a:t>
            </a:r>
            <a:r>
              <a:rPr lang="zh-CN" altLang="en-US" sz="2800" dirty="0">
                <a:solidFill>
                  <a:schemeClr val="accent5">
                    <a:lumMod val="50000"/>
                  </a:schemeClr>
                </a:solidFill>
                <a:latin typeface="楷体" panose="02010609060101010101" pitchFamily="49" charset="-122"/>
                <a:ea typeface="楷体" panose="02010609060101010101" pitchFamily="49" charset="-122"/>
              </a:rPr>
              <a:t>年全球财富报告指出，我国</a:t>
            </a:r>
            <a:r>
              <a:rPr lang="en-US" altLang="zh-CN" sz="2800" dirty="0">
                <a:solidFill>
                  <a:schemeClr val="accent5">
                    <a:lumMod val="50000"/>
                  </a:schemeClr>
                </a:solidFill>
                <a:latin typeface="楷体" panose="02010609060101010101" pitchFamily="49" charset="-122"/>
                <a:ea typeface="楷体" panose="02010609060101010101" pitchFamily="49" charset="-122"/>
              </a:rPr>
              <a:t>0.4%</a:t>
            </a:r>
            <a:r>
              <a:rPr lang="zh-CN" altLang="en-US" sz="2800" dirty="0">
                <a:solidFill>
                  <a:schemeClr val="accent5">
                    <a:lumMod val="50000"/>
                  </a:schemeClr>
                </a:solidFill>
                <a:latin typeface="楷体" panose="02010609060101010101" pitchFamily="49" charset="-122"/>
                <a:ea typeface="楷体" panose="02010609060101010101" pitchFamily="49" charset="-122"/>
              </a:rPr>
              <a:t>的家庭（约</a:t>
            </a:r>
            <a:r>
              <a:rPr lang="en-US" altLang="zh-CN" sz="2800" dirty="0">
                <a:solidFill>
                  <a:schemeClr val="accent5">
                    <a:lumMod val="50000"/>
                  </a:schemeClr>
                </a:solidFill>
                <a:latin typeface="楷体" panose="02010609060101010101" pitchFamily="49" charset="-122"/>
                <a:ea typeface="楷体" panose="02010609060101010101" pitchFamily="49" charset="-122"/>
              </a:rPr>
              <a:t>150</a:t>
            </a:r>
            <a:r>
              <a:rPr lang="zh-CN" altLang="en-US" sz="2800" dirty="0">
                <a:solidFill>
                  <a:schemeClr val="accent5">
                    <a:lumMod val="50000"/>
                  </a:schemeClr>
                </a:solidFill>
                <a:latin typeface="楷体" panose="02010609060101010101" pitchFamily="49" charset="-122"/>
                <a:ea typeface="楷体" panose="02010609060101010101" pitchFamily="49" charset="-122"/>
              </a:rPr>
              <a:t>万家庭）拥有全国</a:t>
            </a:r>
            <a:r>
              <a:rPr lang="en-US" altLang="zh-CN" sz="2800" dirty="0">
                <a:solidFill>
                  <a:schemeClr val="accent5">
                    <a:lumMod val="50000"/>
                  </a:schemeClr>
                </a:solidFill>
                <a:latin typeface="楷体" panose="02010609060101010101" pitchFamily="49" charset="-122"/>
                <a:ea typeface="楷体" panose="02010609060101010101" pitchFamily="49" charset="-122"/>
              </a:rPr>
              <a:t>70%</a:t>
            </a:r>
            <a:r>
              <a:rPr lang="zh-CN" altLang="en-US" sz="2800" dirty="0">
                <a:solidFill>
                  <a:schemeClr val="accent5">
                    <a:lumMod val="50000"/>
                  </a:schemeClr>
                </a:solidFill>
                <a:latin typeface="楷体" panose="02010609060101010101" pitchFamily="49" charset="-122"/>
                <a:ea typeface="楷体" panose="02010609060101010101" pitchFamily="49" charset="-122"/>
              </a:rPr>
              <a:t>的财富</a:t>
            </a:r>
            <a:r>
              <a:rPr lang="en-US" altLang="zh-CN" sz="2800" dirty="0">
                <a:solidFill>
                  <a:schemeClr val="accent5">
                    <a:lumMod val="50000"/>
                  </a:schemeClr>
                </a:solidFill>
                <a:latin typeface="楷体" panose="02010609060101010101" pitchFamily="49" charset="-122"/>
                <a:ea typeface="楷体" panose="02010609060101010101" pitchFamily="49" charset="-122"/>
              </a:rPr>
              <a:t>,</a:t>
            </a:r>
            <a:r>
              <a:rPr lang="zh-CN" altLang="en-US" sz="2800" dirty="0">
                <a:solidFill>
                  <a:schemeClr val="accent5">
                    <a:lumMod val="50000"/>
                  </a:schemeClr>
                </a:solidFill>
                <a:latin typeface="楷体" panose="02010609060101010101" pitchFamily="49" charset="-122"/>
                <a:ea typeface="楷体" panose="02010609060101010101" pitchFamily="49" charset="-122"/>
              </a:rPr>
              <a:t>财产超过</a:t>
            </a:r>
            <a:r>
              <a:rPr lang="en-US" altLang="zh-CN" sz="2800" dirty="0">
                <a:solidFill>
                  <a:schemeClr val="accent5">
                    <a:lumMod val="50000"/>
                  </a:schemeClr>
                </a:solidFill>
                <a:latin typeface="楷体" panose="02010609060101010101" pitchFamily="49" charset="-122"/>
                <a:ea typeface="楷体" panose="02010609060101010101" pitchFamily="49" charset="-122"/>
              </a:rPr>
              <a:t>100</a:t>
            </a:r>
            <a:r>
              <a:rPr lang="zh-CN" altLang="en-US" sz="2800" dirty="0">
                <a:solidFill>
                  <a:schemeClr val="accent5">
                    <a:lumMod val="50000"/>
                  </a:schemeClr>
                </a:solidFill>
                <a:latin typeface="楷体" panose="02010609060101010101" pitchFamily="49" charset="-122"/>
                <a:ea typeface="楷体" panose="02010609060101010101" pitchFamily="49" charset="-122"/>
              </a:rPr>
              <a:t>万美元的家庭约</a:t>
            </a:r>
            <a:r>
              <a:rPr lang="en-US" altLang="zh-CN" sz="2800" dirty="0">
                <a:solidFill>
                  <a:schemeClr val="accent5">
                    <a:lumMod val="50000"/>
                  </a:schemeClr>
                </a:solidFill>
                <a:latin typeface="楷体" panose="02010609060101010101" pitchFamily="49" charset="-122"/>
                <a:ea typeface="楷体" panose="02010609060101010101" pitchFamily="49" charset="-122"/>
              </a:rPr>
              <a:t>25</a:t>
            </a:r>
            <a:r>
              <a:rPr lang="zh-CN" altLang="en-US" sz="2800" dirty="0">
                <a:solidFill>
                  <a:schemeClr val="accent5">
                    <a:lumMod val="50000"/>
                  </a:schemeClr>
                </a:solidFill>
                <a:latin typeface="楷体" panose="02010609060101010101" pitchFamily="49" charset="-122"/>
                <a:ea typeface="楷体" panose="02010609060101010101" pitchFamily="49" charset="-122"/>
              </a:rPr>
              <a:t>万户。</a:t>
            </a:r>
            <a:endParaRPr lang="zh-CN" altLang="en-US" sz="2800" dirty="0">
              <a:solidFill>
                <a:schemeClr val="accent5">
                  <a:lumMod val="50000"/>
                </a:schemeClr>
              </a:solidFill>
              <a:latin typeface="楷体" panose="02010609060101010101" pitchFamily="49" charset="-122"/>
              <a:ea typeface="楷体" panose="02010609060101010101" pitchFamily="49" charset="-122"/>
            </a:endParaRPr>
          </a:p>
        </p:txBody>
      </p:sp>
      <p:pic>
        <p:nvPicPr>
          <p:cNvPr id="54275" name="Picture 3" descr="10001_20070411_642"/>
          <p:cNvPicPr>
            <a:picLocks noChangeAspect="1"/>
          </p:cNvPicPr>
          <p:nvPr/>
        </p:nvPicPr>
        <p:blipFill>
          <a:blip r:embed="rId1"/>
          <a:stretch>
            <a:fillRect/>
          </a:stretch>
        </p:blipFill>
        <p:spPr>
          <a:xfrm>
            <a:off x="5661660" y="2364740"/>
            <a:ext cx="5772785" cy="4175760"/>
          </a:xfrm>
          <a:prstGeom prst="rect">
            <a:avLst/>
          </a:prstGeom>
          <a:noFill/>
          <a:ln w="9525">
            <a:noFill/>
          </a:ln>
        </p:spPr>
      </p:pic>
      <p:sp>
        <p:nvSpPr>
          <p:cNvPr id="15" name="图文框 14"/>
          <p:cNvSpPr/>
          <p:nvPr/>
        </p:nvSpPr>
        <p:spPr>
          <a:xfrm>
            <a:off x="331470" y="2534285"/>
            <a:ext cx="5206365" cy="3808730"/>
          </a:xfrm>
          <a:prstGeom prst="frame">
            <a:avLst>
              <a:gd name="adj1" fmla="val 5450"/>
            </a:avLst>
          </a:prstGeom>
          <a:solidFill>
            <a:srgbClr val="94C93D">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p>
            <a:endParaRPr lang="zh-CN" altLang="en-US" dirty="0"/>
          </a:p>
        </p:txBody>
      </p:sp>
      <p:pic>
        <p:nvPicPr>
          <p:cNvPr id="13" name="图片 12"/>
          <p:cNvPicPr>
            <a:picLocks noChangeAspect="1"/>
          </p:cNvPicPr>
          <p:nvPr/>
        </p:nvPicPr>
        <p:blipFill rotWithShape="1">
          <a:blip r:embed="rId2">
            <a:clrChange>
              <a:clrFrom>
                <a:srgbClr val="FFFFFF"/>
              </a:clrFrom>
              <a:clrTo>
                <a:srgbClr val="FFFFFF">
                  <a:alpha val="0"/>
                </a:srgbClr>
              </a:clrTo>
            </a:clrChange>
          </a:blip>
          <a:srcRect/>
          <a:stretch>
            <a:fillRect/>
          </a:stretch>
        </p:blipFill>
        <p:spPr>
          <a:xfrm>
            <a:off x="721795" y="2997250"/>
            <a:ext cx="4407108" cy="2882205"/>
          </a:xfrm>
          <a:prstGeom prst="rect">
            <a:avLst/>
          </a:prstGeom>
        </p:spPr>
      </p:pic>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newsfla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p:cNvSpPr/>
          <p:nvPr/>
        </p:nvSpPr>
        <p:spPr>
          <a:xfrm>
            <a:off x="3848100" y="1207003"/>
            <a:ext cx="7658100" cy="4845860"/>
          </a:xfrm>
          <a:prstGeom prst="roundRect">
            <a:avLst>
              <a:gd name="adj" fmla="val 2156"/>
            </a:avLst>
          </a:prstGeom>
          <a:solidFill>
            <a:srgbClr val="00A9F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1"/>
          <a:srcRect/>
          <a:stretch>
            <a:fillRect/>
          </a:stretch>
        </p:blipFill>
        <p:spPr>
          <a:xfrm>
            <a:off x="835727" y="1207003"/>
            <a:ext cx="3162024" cy="4600882"/>
          </a:xfrm>
          <a:prstGeom prst="rect">
            <a:avLst/>
          </a:prstGeom>
        </p:spPr>
      </p:pic>
      <p:sp>
        <p:nvSpPr>
          <p:cNvPr id="13" name="矩形 12"/>
          <p:cNvSpPr/>
          <p:nvPr/>
        </p:nvSpPr>
        <p:spPr>
          <a:xfrm>
            <a:off x="803970" y="323364"/>
            <a:ext cx="7890355" cy="1014730"/>
          </a:xfrm>
          <a:prstGeom prst="rect">
            <a:avLst/>
          </a:prstGeom>
        </p:spPr>
        <p:txBody>
          <a:bodyPr wrap="square">
            <a:spAutoFit/>
          </a:bodyPr>
          <a:lstStyle/>
          <a:p>
            <a:r>
              <a:rPr lang="zh-CN" altLang="en-US" sz="3000" b="1" dirty="0">
                <a:solidFill>
                  <a:schemeClr val="bg1"/>
                </a:solidFill>
              </a:rPr>
              <a:t> </a:t>
            </a:r>
            <a:endParaRPr lang="zh-CN" altLang="en-US" sz="3000" b="1" dirty="0">
              <a:solidFill>
                <a:schemeClr val="bg1"/>
              </a:solidFill>
            </a:endParaRPr>
          </a:p>
          <a:p>
            <a:endParaRPr lang="zh-CN" altLang="en-US" sz="3000" b="1" dirty="0">
              <a:solidFill>
                <a:schemeClr val="bg1"/>
              </a:solidFill>
            </a:endParaRPr>
          </a:p>
        </p:txBody>
      </p:sp>
      <p:sp>
        <p:nvSpPr>
          <p:cNvPr id="15" name="五边形 1"/>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16" name="矩形 15"/>
          <p:cNvSpPr/>
          <p:nvPr/>
        </p:nvSpPr>
        <p:spPr>
          <a:xfrm>
            <a:off x="7150521" y="6533412"/>
            <a:ext cx="3654697"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
        <p:nvSpPr>
          <p:cNvPr id="9" name="文本框 8"/>
          <p:cNvSpPr txBox="1"/>
          <p:nvPr/>
        </p:nvSpPr>
        <p:spPr>
          <a:xfrm>
            <a:off x="1008380" y="405130"/>
            <a:ext cx="4015740" cy="460375"/>
          </a:xfrm>
          <a:prstGeom prst="rect">
            <a:avLst/>
          </a:prstGeom>
          <a:noFill/>
        </p:spPr>
        <p:txBody>
          <a:bodyPr wrap="square" rtlCol="0" anchor="t">
            <a:spAutoFit/>
          </a:bodyPr>
          <a:p>
            <a:r>
              <a:rPr lang="en-US" altLang="zh-CN" sz="2400" b="1" dirty="0">
                <a:solidFill>
                  <a:srgbClr val="000000"/>
                </a:solidFill>
                <a:latin typeface="Arial" panose="020B0604020202020204" pitchFamily="34" charset="0"/>
                <a:ea typeface="宋体" panose="02010600030101010101" pitchFamily="2" charset="-122"/>
                <a:cs typeface="+mn-ea"/>
                <a:sym typeface="+mn-ea"/>
              </a:rPr>
              <a:t>2</a:t>
            </a:r>
            <a:r>
              <a:rPr lang="zh-CN" altLang="en-US" sz="2400" b="1" dirty="0">
                <a:solidFill>
                  <a:srgbClr val="000000"/>
                </a:solidFill>
                <a:latin typeface="Arial" panose="020B0604020202020204" pitchFamily="34" charset="0"/>
                <a:ea typeface="宋体" panose="02010600030101010101" pitchFamily="2" charset="-122"/>
                <a:cs typeface="+mn-ea"/>
                <a:sym typeface="+mn-ea"/>
              </a:rPr>
              <a:t>、人口收入份额度量方法</a:t>
            </a:r>
            <a:endParaRPr lang="zh-CN" altLang="en-US" sz="2400"/>
          </a:p>
        </p:txBody>
      </p:sp>
      <p:sp>
        <p:nvSpPr>
          <p:cNvPr id="55298" name="Rectangle 3"/>
          <p:cNvSpPr>
            <a:spLocks noGrp="1"/>
          </p:cNvSpPr>
          <p:nvPr/>
        </p:nvSpPr>
        <p:spPr>
          <a:xfrm>
            <a:off x="3848100" y="941070"/>
            <a:ext cx="7675245" cy="513270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90000"/>
              </a:lnSpc>
            </a:pPr>
            <a:endParaRPr lang="zh-CN" altLang="en-US" sz="2200" dirty="0"/>
          </a:p>
          <a:p>
            <a:pPr marL="0" indent="0">
              <a:lnSpc>
                <a:spcPct val="90000"/>
              </a:lnSpc>
              <a:buNone/>
            </a:pPr>
            <a:endParaRPr lang="zh-CN" altLang="en-US" sz="2200" dirty="0"/>
          </a:p>
          <a:p>
            <a:pPr>
              <a:lnSpc>
                <a:spcPct val="90000"/>
              </a:lnSpc>
              <a:buNone/>
            </a:pPr>
            <a:r>
              <a:rPr lang="zh-CN" altLang="en-US" sz="2200" dirty="0"/>
              <a:t>    </a:t>
            </a:r>
            <a:r>
              <a:rPr lang="en-US" altLang="zh-CN" sz="2200" dirty="0"/>
              <a:t>——</a:t>
            </a:r>
            <a:r>
              <a:rPr lang="zh-CN" altLang="en-US" sz="2200" dirty="0">
                <a:ea typeface="楷体" panose="02010609060101010101" pitchFamily="49" charset="-122"/>
              </a:rPr>
              <a:t>用一定人口收入份额反映收入差距</a:t>
            </a:r>
            <a:r>
              <a:rPr lang="zh-CN" altLang="en-US" sz="2200" dirty="0"/>
              <a:t> </a:t>
            </a:r>
            <a:endParaRPr lang="zh-CN" altLang="en-US" sz="2200" dirty="0"/>
          </a:p>
          <a:p>
            <a:pPr>
              <a:lnSpc>
                <a:spcPct val="90000"/>
              </a:lnSpc>
              <a:buNone/>
            </a:pPr>
            <a:r>
              <a:rPr lang="zh-CN" altLang="en-US" sz="2200" dirty="0"/>
              <a:t>    </a:t>
            </a:r>
            <a:endParaRPr lang="zh-CN" altLang="en-US" sz="2200" dirty="0"/>
          </a:p>
          <a:p>
            <a:pPr>
              <a:lnSpc>
                <a:spcPct val="90000"/>
              </a:lnSpc>
              <a:buNone/>
            </a:pPr>
            <a:r>
              <a:rPr lang="zh-CN" altLang="en-US" sz="1800" dirty="0"/>
              <a:t>     （</a:t>
            </a:r>
            <a:r>
              <a:rPr lang="en-US" altLang="zh-CN" sz="1800" dirty="0"/>
              <a:t>1</a:t>
            </a:r>
            <a:r>
              <a:rPr lang="zh-CN" altLang="en-US" sz="1800" dirty="0"/>
              <a:t>）库兹涅茨比率</a:t>
            </a:r>
            <a:endParaRPr lang="zh-CN" altLang="en-US" sz="1800" dirty="0"/>
          </a:p>
          <a:p>
            <a:pPr>
              <a:lnSpc>
                <a:spcPct val="90000"/>
              </a:lnSpc>
              <a:buNone/>
            </a:pPr>
            <a:r>
              <a:rPr lang="zh-CN" altLang="en-US" sz="1800" dirty="0"/>
              <a:t>     （</a:t>
            </a:r>
            <a:r>
              <a:rPr lang="en-US" altLang="zh-CN" sz="1800" dirty="0"/>
              <a:t>2</a:t>
            </a:r>
            <a:r>
              <a:rPr lang="zh-CN" altLang="en-US" sz="1800" dirty="0"/>
              <a:t>）库兹涅茨指数 </a:t>
            </a:r>
            <a:endParaRPr lang="zh-CN" altLang="en-US" sz="1800" dirty="0"/>
          </a:p>
          <a:p>
            <a:pPr>
              <a:lnSpc>
                <a:spcPct val="90000"/>
              </a:lnSpc>
              <a:buNone/>
            </a:pPr>
            <a:r>
              <a:rPr lang="zh-CN" altLang="en-US" sz="1800" dirty="0"/>
              <a:t>     （</a:t>
            </a:r>
            <a:r>
              <a:rPr lang="en-US" altLang="zh-CN" sz="1800" dirty="0"/>
              <a:t>3</a:t>
            </a:r>
            <a:r>
              <a:rPr lang="zh-CN" altLang="en-US" sz="1800" dirty="0"/>
              <a:t>）阿鲁瓦利亚指数 </a:t>
            </a:r>
            <a:endParaRPr lang="zh-CN" altLang="en-US" sz="1800" dirty="0"/>
          </a:p>
          <a:p>
            <a:pPr>
              <a:lnSpc>
                <a:spcPct val="90000"/>
              </a:lnSpc>
              <a:buNone/>
            </a:pPr>
            <a:r>
              <a:rPr lang="zh-CN" altLang="en-US" sz="1800" dirty="0"/>
              <a:t>     （</a:t>
            </a:r>
            <a:r>
              <a:rPr lang="en-US" altLang="zh-CN" sz="1800" dirty="0"/>
              <a:t>4</a:t>
            </a:r>
            <a:r>
              <a:rPr lang="zh-CN" altLang="en-US" sz="1800" dirty="0"/>
              <a:t>）欧希玛指数 </a:t>
            </a:r>
            <a:endParaRPr lang="zh-CN" altLang="en-US" sz="1800" dirty="0"/>
          </a:p>
          <a:p>
            <a:pPr>
              <a:lnSpc>
                <a:spcPct val="90000"/>
              </a:lnSpc>
              <a:buNone/>
            </a:pPr>
            <a:r>
              <a:rPr lang="zh-CN" altLang="en-US" sz="1800" dirty="0"/>
              <a:t>     （</a:t>
            </a:r>
            <a:r>
              <a:rPr lang="en-US" altLang="zh-CN" sz="1800" dirty="0"/>
              <a:t>5</a:t>
            </a:r>
            <a:r>
              <a:rPr lang="zh-CN" altLang="en-US" sz="1800" dirty="0"/>
              <a:t>）分位数比率</a:t>
            </a:r>
            <a:endParaRPr lang="zh-CN" altLang="en-US" sz="1800" dirty="0"/>
          </a:p>
          <a:p>
            <a:pPr>
              <a:lnSpc>
                <a:spcPct val="90000"/>
              </a:lnSpc>
              <a:buNone/>
            </a:pPr>
            <a:r>
              <a:rPr lang="zh-CN" altLang="en-US" sz="1800" dirty="0"/>
              <a:t>     （</a:t>
            </a:r>
            <a:r>
              <a:rPr lang="en-US" altLang="zh-CN" sz="1800" dirty="0"/>
              <a:t>6</a:t>
            </a:r>
            <a:r>
              <a:rPr lang="zh-CN" altLang="en-US" sz="1800" dirty="0"/>
              <a:t>）沃尔夫森“极化指数”</a:t>
            </a:r>
            <a:endParaRPr lang="zh-CN" altLang="en-US" sz="1800" dirty="0"/>
          </a:p>
          <a:p>
            <a:pPr>
              <a:lnSpc>
                <a:spcPct val="90000"/>
              </a:lnSpc>
              <a:buNone/>
            </a:pPr>
            <a:r>
              <a:rPr lang="zh-CN" altLang="en-US" sz="2200" dirty="0"/>
              <a:t>    </a:t>
            </a:r>
            <a:r>
              <a:rPr lang="zh-CN" altLang="en-US" sz="1800" dirty="0"/>
              <a:t>表6.8计算了2013-2016年全国、城镇和农村居民五分法收入占比 </a:t>
            </a:r>
            <a:endParaRPr lang="zh-CN" altLang="en-US" sz="1800" dirty="0"/>
          </a:p>
          <a:p>
            <a:pPr>
              <a:lnSpc>
                <a:spcPct val="90000"/>
              </a:lnSpc>
              <a:buNone/>
            </a:pPr>
            <a:endParaRPr lang="zh-CN" altLang="en-US"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426845" y="1188720"/>
            <a:ext cx="9952355" cy="521970"/>
          </a:xfrm>
          <a:prstGeom prst="rect">
            <a:avLst/>
          </a:prstGeom>
          <a:noFill/>
          <a:ln w="9525">
            <a:noFill/>
          </a:ln>
        </p:spPr>
        <p:txBody>
          <a:bodyPr wrap="square">
            <a:spAutoFit/>
          </a:bodyPr>
          <a:p>
            <a:pPr indent="269875"/>
            <a:r>
              <a:rPr lang="zh-CN" sz="2800" b="1">
                <a:solidFill>
                  <a:srgbClr val="000000"/>
                </a:solidFill>
                <a:ea typeface="宋体" panose="02010600030101010101" pitchFamily="2" charset="-122"/>
              </a:rPr>
              <a:t>表</a:t>
            </a:r>
            <a:r>
              <a:rPr lang="en-US" sz="2800" b="1">
                <a:solidFill>
                  <a:srgbClr val="000000"/>
                </a:solidFill>
                <a:latin typeface="宋体" panose="02010600030101010101" pitchFamily="2" charset="-122"/>
              </a:rPr>
              <a:t>6.8   2</a:t>
            </a:r>
            <a:r>
              <a:rPr lang="en-US" sz="2800" b="1">
                <a:solidFill>
                  <a:srgbClr val="000000"/>
                </a:solidFill>
                <a:latin typeface="Times New Roman" panose="02020603050405020304" pitchFamily="18" charset="0"/>
              </a:rPr>
              <a:t>013-2016</a:t>
            </a:r>
            <a:r>
              <a:rPr lang="zh-CN" sz="2800" b="1">
                <a:solidFill>
                  <a:srgbClr val="000000"/>
                </a:solidFill>
                <a:ea typeface="宋体" panose="02010600030101010101" pitchFamily="2" charset="-122"/>
              </a:rPr>
              <a:t>年全国、城镇和农村居民五分法收入占比</a:t>
            </a:r>
            <a:r>
              <a:rPr lang="en-US" sz="2800" b="0">
                <a:solidFill>
                  <a:srgbClr val="000000"/>
                </a:solidFill>
                <a:latin typeface="Times New Roman" panose="02020603050405020304" pitchFamily="18" charset="0"/>
              </a:rPr>
              <a:t>        </a:t>
            </a:r>
            <a:endParaRPr lang="zh-CN" altLang="en-US" sz="2800"/>
          </a:p>
        </p:txBody>
      </p:sp>
      <p:graphicFrame>
        <p:nvGraphicFramePr>
          <p:cNvPr id="2" name="表格 1"/>
          <p:cNvGraphicFramePr/>
          <p:nvPr/>
        </p:nvGraphicFramePr>
        <p:xfrm>
          <a:off x="1738630" y="1847215"/>
          <a:ext cx="9328150" cy="4006850"/>
        </p:xfrm>
        <a:graphic>
          <a:graphicData uri="http://schemas.openxmlformats.org/drawingml/2006/table">
            <a:tbl>
              <a:tblPr firstRow="1" bandRow="1">
                <a:tableStyleId>{5940675A-B579-460E-94D1-54222C63F5DA}</a:tableStyleId>
              </a:tblPr>
              <a:tblGrid>
                <a:gridCol w="2435860"/>
                <a:gridCol w="1379855"/>
                <a:gridCol w="1379220"/>
                <a:gridCol w="1379220"/>
                <a:gridCol w="1379855"/>
                <a:gridCol w="1374140"/>
              </a:tblGrid>
              <a:tr h="400685">
                <a:tc gridSpan="2">
                  <a:txBody>
                    <a:bodyPr/>
                    <a:p>
                      <a:pPr indent="0" algn="ctr">
                        <a:buNone/>
                      </a:pPr>
                      <a:r>
                        <a:rPr lang="en-US" sz="1600" b="0">
                          <a:solidFill>
                            <a:srgbClr val="000000"/>
                          </a:solidFill>
                          <a:latin typeface="Times New Roman" panose="02020603050405020304" pitchFamily="18" charset="0"/>
                          <a:cs typeface="Times New Roman" panose="02020603050405020304" pitchFamily="18" charset="0"/>
                        </a:rPr>
                        <a:t> </a:t>
                      </a:r>
                      <a:endParaRPr lang="en-US" altLang="en-US" sz="16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2013</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2014</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2015</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2016</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rowSpan="3">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低收入户（20%）</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全国</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4.33%</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4.27%</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4.34%</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4.23%</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vMerge="1">
                  <a:tcPr>
                    <a:lnR w="12700" cap="flat" cmpd="sng">
                      <a:solidFill>
                        <a:srgbClr val="080000"/>
                      </a:solidFill>
                      <a:prstDash val="solid"/>
                      <a:headEnd type="none" w="med" len="med"/>
                      <a:tailEnd type="none" w="med" len="med"/>
                    </a:lnR>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城镇</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6.97%</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7.25%</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7.35%</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7.24%</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vMerge="1">
                  <a:tcPr>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农村</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5.71%</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4.92%</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5.04%</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4.54%</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rowSpan="3">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高收入户（20%）</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全国</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46.72%</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45.85%</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45.30%</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45.37%</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vMerge="1">
                  <a:tcPr>
                    <a:lnR w="12700" cap="flat" cmpd="sng">
                      <a:solidFill>
                        <a:srgbClr val="080000"/>
                      </a:solidFill>
                      <a:prstDash val="solid"/>
                      <a:headEnd type="none" w="med" len="med"/>
                      <a:tailEnd type="none" w="med" len="med"/>
                    </a:lnR>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城镇</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40.66%</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39.81%</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39.10%</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39.14%</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vMerge="1">
                  <a:tcPr>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农村</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42.29%</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42.56%</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42.53%</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42.99%</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rowSpan="3">
                  <a:txBody>
                    <a:bodyPr/>
                    <a:p>
                      <a:pPr indent="0" algn="ctr">
                        <a:buNone/>
                      </a:pPr>
                      <a:r>
                        <a:rPr lang="en-US" sz="1600" b="0">
                          <a:solidFill>
                            <a:srgbClr val="000000"/>
                          </a:solidFill>
                          <a:latin typeface="Times New Roman" panose="02020603050405020304" pitchFamily="18" charset="0"/>
                          <a:cs typeface="Times New Roman" panose="02020603050405020304" pitchFamily="18" charset="0"/>
                        </a:rPr>
                        <a:t>收入不良指数</a:t>
                      </a:r>
                      <a:endParaRPr lang="en-US" altLang="en-US" sz="16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全国</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10.78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10.74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10.45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10.72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vMerge="1">
                  <a:tcPr>
                    <a:lnR w="12700" cap="flat" cmpd="sng">
                      <a:solidFill>
                        <a:srgbClr val="080000"/>
                      </a:solidFill>
                      <a:prstDash val="solid"/>
                      <a:headEnd type="none" w="med" len="med"/>
                      <a:tailEnd type="none" w="med" len="med"/>
                    </a:lnR>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城镇</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5.84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5.49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5.32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5.41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vMerge="1">
                  <a:tcPr>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农村</a:t>
                      </a:r>
                      <a:endParaRPr lang="en-US"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7.41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8.65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8.43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等线" panose="02010600030101010101" charset="0"/>
                          <a:cs typeface="等线" panose="02010600030101010101" charset="0"/>
                        </a:rPr>
                        <a:t>9.46 </a:t>
                      </a:r>
                      <a:endParaRPr lang="en-US" altLang="en-US" sz="1600" b="0">
                        <a:solidFill>
                          <a:srgbClr val="000000"/>
                        </a:solidFill>
                        <a:latin typeface="等线" panose="02010600030101010101" charset="0"/>
                        <a:ea typeface="等线" panose="02010600030101010101" charset="0"/>
                        <a:cs typeface="等线" panose="02010600030101010101" charset="0"/>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灯片编号占位符 2"/>
          <p:cNvSpPr>
            <a:spLocks noGrp="1"/>
          </p:cNvSpPr>
          <p:nvPr>
            <p:ph type="sldNum" sz="quarter" idx="4"/>
          </p:nvPr>
        </p:nvSpPr>
        <p:spPr/>
        <p:txBody>
          <a:bodyPr/>
          <a:p>
            <a:fld id="{089E6A1B-787B-48C2-89E0-46ED219FD4E0}" type="slidenum">
              <a:rPr lang="zh-CN" altLang="en-US" smtClean="0"/>
            </a:fld>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3"/>
          <p:cNvSpPr>
            <a:spLocks noGrp="1"/>
          </p:cNvSpPr>
          <p:nvPr/>
        </p:nvSpPr>
        <p:spPr>
          <a:xfrm>
            <a:off x="62230" y="210820"/>
            <a:ext cx="11461115" cy="586613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90000"/>
              </a:lnSpc>
            </a:pPr>
            <a:endParaRPr lang="zh-CN" altLang="en-US" dirty="0"/>
          </a:p>
          <a:p>
            <a:pPr>
              <a:lnSpc>
                <a:spcPct val="90000"/>
              </a:lnSpc>
            </a:pPr>
            <a:r>
              <a:rPr lang="zh-CN" altLang="en-US" dirty="0"/>
              <a:t>变异指标</a:t>
            </a:r>
            <a:endParaRPr lang="zh-CN" altLang="en-US" dirty="0"/>
          </a:p>
          <a:p>
            <a:pPr>
              <a:lnSpc>
                <a:spcPct val="90000"/>
              </a:lnSpc>
              <a:buNone/>
            </a:pPr>
            <a:r>
              <a:rPr lang="zh-CN" altLang="en-US" dirty="0"/>
              <a:t>  </a:t>
            </a:r>
            <a:r>
              <a:rPr lang="zh-CN" altLang="en-US" sz="2400" dirty="0"/>
              <a:t>  </a:t>
            </a:r>
            <a:r>
              <a:rPr lang="en-US" altLang="zh-CN" sz="2400" dirty="0">
                <a:latin typeface="楷体" panose="02010609060101010101" pitchFamily="49" charset="-122"/>
                <a:ea typeface="楷体" panose="02010609060101010101" pitchFamily="49" charset="-122"/>
              </a:rPr>
              <a:t>——</a:t>
            </a:r>
            <a:r>
              <a:rPr lang="zh-CN" altLang="en-US" sz="2400" dirty="0">
                <a:ea typeface="楷体" panose="02010609060101010101" pitchFamily="49" charset="-122"/>
              </a:rPr>
              <a:t>又叫变动度，是统计学中描述具有相同性质的标志值数列离散程度的重要指标。如果变量数列中各单位标志值之间的差异越大，即标志值的离散程度越大，各标志值与其平均值距离的总和就越大；反之，如果变量数列中各单位标志值之间的差异越小，即标志值的离散程度越小，各标志值与其平均值距离的总和就越小。变异指标可用于测算各区域（或组）间人均收入相对差异的大小。其数值越小，则表示各区域（或组）间人均收入相对差异越小。以下是几种常见的分析方法。</a:t>
            </a:r>
            <a:endParaRPr lang="zh-CN" altLang="en-US" sz="2000" dirty="0">
              <a:ea typeface="楷体" panose="02010609060101010101" pitchFamily="49" charset="-122"/>
            </a:endParaRPr>
          </a:p>
          <a:p>
            <a:pPr>
              <a:lnSpc>
                <a:spcPct val="90000"/>
              </a:lnSpc>
              <a:buNone/>
            </a:pPr>
            <a:r>
              <a:rPr lang="zh-CN" altLang="en-US" sz="2000" dirty="0"/>
              <a:t>          </a:t>
            </a:r>
            <a:r>
              <a:rPr lang="zh-CN" altLang="en-US" sz="2400" dirty="0"/>
              <a:t>（</a:t>
            </a:r>
            <a:r>
              <a:rPr lang="en-US" altLang="zh-CN" sz="2400" dirty="0"/>
              <a:t>1</a:t>
            </a:r>
            <a:r>
              <a:rPr lang="zh-CN" altLang="en-US" sz="2400" dirty="0"/>
              <a:t>）城乡收入差距分析方法</a:t>
            </a:r>
            <a:endParaRPr lang="zh-CN" altLang="en-US" sz="2400" dirty="0"/>
          </a:p>
          <a:p>
            <a:pPr>
              <a:lnSpc>
                <a:spcPct val="90000"/>
              </a:lnSpc>
              <a:buNone/>
            </a:pPr>
            <a:r>
              <a:rPr lang="zh-CN" altLang="en-US" sz="2400" dirty="0"/>
              <a:t>        （</a:t>
            </a:r>
            <a:r>
              <a:rPr lang="en-US" altLang="zh-CN" sz="2400" dirty="0"/>
              <a:t>2</a:t>
            </a:r>
            <a:r>
              <a:rPr lang="zh-CN" altLang="en-US" sz="2400" dirty="0"/>
              <a:t>）地区居民收入差距分析方法</a:t>
            </a:r>
            <a:endParaRPr lang="zh-CN" altLang="en-US" sz="2400" dirty="0"/>
          </a:p>
          <a:p>
            <a:pPr>
              <a:lnSpc>
                <a:spcPct val="90000"/>
              </a:lnSpc>
              <a:buNone/>
            </a:pPr>
            <a:r>
              <a:rPr lang="zh-CN" altLang="en-US" sz="2400" dirty="0"/>
              <a:t>        （</a:t>
            </a:r>
            <a:r>
              <a:rPr lang="en-US" altLang="zh-CN" sz="2400" dirty="0"/>
              <a:t>3</a:t>
            </a:r>
            <a:r>
              <a:rPr lang="zh-CN" altLang="en-US" sz="2400" dirty="0"/>
              <a:t>）行业之间收入差距分析方法</a:t>
            </a:r>
            <a:endParaRPr lang="zh-CN" altLang="en-US" sz="2400" dirty="0"/>
          </a:p>
          <a:p>
            <a:pPr>
              <a:lnSpc>
                <a:spcPct val="90000"/>
              </a:lnSpc>
              <a:buNone/>
            </a:pPr>
            <a:endParaRPr lang="en-US" altLang="zh-CN" dirty="0"/>
          </a:p>
        </p:txBody>
      </p:sp>
      <p:sp>
        <p:nvSpPr>
          <p:cNvPr id="3" name="灯片编号占位符 2"/>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4" name="矩形 3"/>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nvSpPr>
        <p:spPr>
          <a:xfrm>
            <a:off x="48895" y="207010"/>
            <a:ext cx="8229600" cy="792163"/>
          </a:xfrm>
          <a:prstGeom prst="rect">
            <a:avLst/>
          </a:prstGeom>
          <a:noFill/>
          <a:ln w="9525">
            <a:noFill/>
          </a:ln>
        </p:spPr>
        <p:txBody>
          <a:bodyPr vert="horz" wrap="square" lIns="91440" tIns="45720" rIns="91440" bIns="45720" anchor="ctr"/>
          <a:lstStyle>
            <a:lvl1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cs typeface="+mn-ea"/>
              </a:defRPr>
            </a:lvl1pPr>
            <a:lvl2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2pPr>
            <a:lvl3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3pPr>
            <a:lvl4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4pPr>
            <a:lvl5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5pPr>
            <a:lvl6pPr marL="4572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6pPr>
            <a:lvl7pPr marL="9144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7pPr>
            <a:lvl8pPr marL="13716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8pPr>
            <a:lvl9pPr marL="18288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9pPr>
          </a:lstStyle>
          <a:p>
            <a:r>
              <a:rPr lang="zh-CN" altLang="en-US" sz="3200" dirty="0"/>
              <a:t>二、贫困统计</a:t>
            </a:r>
            <a:endParaRPr lang="zh-CN" altLang="en-US" sz="3200" dirty="0"/>
          </a:p>
        </p:txBody>
      </p:sp>
      <p:grpSp>
        <p:nvGrpSpPr>
          <p:cNvPr id="68" name="组合 67"/>
          <p:cNvGrpSpPr/>
          <p:nvPr/>
        </p:nvGrpSpPr>
        <p:grpSpPr>
          <a:xfrm>
            <a:off x="48817" y="999343"/>
            <a:ext cx="3044882" cy="3364924"/>
            <a:chOff x="1328641" y="1780173"/>
            <a:chExt cx="4105275" cy="3343757"/>
          </a:xfrm>
        </p:grpSpPr>
        <p:sp>
          <p:nvSpPr>
            <p:cNvPr id="66" name="矩形 65"/>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Freeform 7"/>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p>
              <a:endParaRPr lang="zh-CN" altLang="en-US"/>
            </a:p>
          </p:txBody>
        </p:sp>
      </p:grpSp>
      <p:sp>
        <p:nvSpPr>
          <p:cNvPr id="2" name="五边形 9"/>
          <p:cNvSpPr/>
          <p:nvPr/>
        </p:nvSpPr>
        <p:spPr>
          <a:xfrm>
            <a:off x="3287529" y="999677"/>
            <a:ext cx="1147355"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3" name="TextBox 4"/>
          <p:cNvSpPr txBox="1"/>
          <p:nvPr/>
        </p:nvSpPr>
        <p:spPr>
          <a:xfrm>
            <a:off x="4425458" y="999259"/>
            <a:ext cx="6037677" cy="460375"/>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4425458" y="2572154"/>
            <a:ext cx="6037677" cy="460375"/>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6" name="TextBox 4"/>
          <p:cNvSpPr txBox="1"/>
          <p:nvPr/>
        </p:nvSpPr>
        <p:spPr>
          <a:xfrm>
            <a:off x="4434983" y="3859934"/>
            <a:ext cx="6037677" cy="460375"/>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7" name="五边形 9"/>
          <p:cNvSpPr/>
          <p:nvPr/>
        </p:nvSpPr>
        <p:spPr>
          <a:xfrm>
            <a:off x="3278004" y="2572572"/>
            <a:ext cx="1147355"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9" name="五边形 9"/>
          <p:cNvSpPr/>
          <p:nvPr/>
        </p:nvSpPr>
        <p:spPr>
          <a:xfrm>
            <a:off x="3287529" y="3838762"/>
            <a:ext cx="1147355"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10" name="TextBox 10"/>
          <p:cNvSpPr txBox="1"/>
          <p:nvPr/>
        </p:nvSpPr>
        <p:spPr>
          <a:xfrm>
            <a:off x="3277732" y="999255"/>
            <a:ext cx="1097280" cy="460375"/>
          </a:xfrm>
          <a:prstGeom prst="rect">
            <a:avLst/>
          </a:prstGeom>
          <a:noFill/>
          <a:ln>
            <a:noFill/>
          </a:ln>
        </p:spPr>
        <p:txBody>
          <a:bodyPr wrap="none" rtlCol="0">
            <a:spAutoFit/>
          </a:bodyPr>
          <a:p>
            <a:r>
              <a:rPr lang="zh-CN" altLang="en-US" sz="2400" b="1" dirty="0">
                <a:solidFill>
                  <a:schemeClr val="bg1"/>
                </a:solidFill>
                <a:latin typeface="+mn-ea"/>
                <a:cs typeface="Arial Unicode MS" panose="020B0604020202020204" charset="-122"/>
              </a:rPr>
              <a:t>（一）</a:t>
            </a:r>
            <a:endParaRPr lang="zh-CN" altLang="en-US" sz="2400" b="1" dirty="0">
              <a:solidFill>
                <a:schemeClr val="bg1"/>
              </a:solidFill>
              <a:latin typeface="+mn-ea"/>
              <a:cs typeface="Arial Unicode MS" panose="020B0604020202020204" charset="-122"/>
            </a:endParaRPr>
          </a:p>
        </p:txBody>
      </p:sp>
      <p:sp>
        <p:nvSpPr>
          <p:cNvPr id="11" name="TextBox 10"/>
          <p:cNvSpPr txBox="1"/>
          <p:nvPr/>
        </p:nvSpPr>
        <p:spPr>
          <a:xfrm>
            <a:off x="3277732" y="2572150"/>
            <a:ext cx="1097280" cy="460375"/>
          </a:xfrm>
          <a:prstGeom prst="rect">
            <a:avLst/>
          </a:prstGeom>
          <a:noFill/>
          <a:ln>
            <a:noFill/>
          </a:ln>
        </p:spPr>
        <p:txBody>
          <a:bodyPr wrap="none" rtlCol="0">
            <a:spAutoFit/>
          </a:bodyPr>
          <a:lstStyle/>
          <a:p>
            <a:r>
              <a:rPr lang="zh-CN" altLang="en-US" sz="2400" b="1" dirty="0">
                <a:solidFill>
                  <a:schemeClr val="bg1"/>
                </a:solidFill>
                <a:latin typeface="+mn-ea"/>
                <a:cs typeface="Arial Unicode MS" panose="020B0604020202020204" charset="-122"/>
              </a:rPr>
              <a:t>（二）</a:t>
            </a:r>
            <a:endParaRPr lang="zh-CN" altLang="en-US" sz="2400" b="1" dirty="0">
              <a:solidFill>
                <a:schemeClr val="bg1"/>
              </a:solidFill>
              <a:latin typeface="+mn-ea"/>
              <a:cs typeface="Arial Unicode MS" panose="020B0604020202020204" charset="-122"/>
            </a:endParaRPr>
          </a:p>
        </p:txBody>
      </p:sp>
      <p:sp>
        <p:nvSpPr>
          <p:cNvPr id="12" name="TextBox 10"/>
          <p:cNvSpPr txBox="1"/>
          <p:nvPr/>
        </p:nvSpPr>
        <p:spPr>
          <a:xfrm>
            <a:off x="3277732" y="3859930"/>
            <a:ext cx="1097280" cy="460375"/>
          </a:xfrm>
          <a:prstGeom prst="rect">
            <a:avLst/>
          </a:prstGeom>
          <a:noFill/>
          <a:ln>
            <a:noFill/>
          </a:ln>
        </p:spPr>
        <p:txBody>
          <a:bodyPr wrap="none" rtlCol="0">
            <a:spAutoFit/>
          </a:bodyPr>
          <a:lstStyle/>
          <a:p>
            <a:r>
              <a:rPr lang="zh-CN" altLang="en-US" sz="2400" b="1" dirty="0">
                <a:solidFill>
                  <a:schemeClr val="bg1"/>
                </a:solidFill>
                <a:latin typeface="+mn-ea"/>
                <a:cs typeface="Arial Unicode MS" panose="020B0604020202020204" charset="-122"/>
              </a:rPr>
              <a:t>（三）</a:t>
            </a:r>
            <a:endParaRPr lang="zh-CN" altLang="en-US" sz="2400" b="1" dirty="0">
              <a:solidFill>
                <a:schemeClr val="bg1"/>
              </a:solidFill>
              <a:latin typeface="+mn-ea"/>
              <a:cs typeface="Arial Unicode MS" panose="020B0604020202020204" charset="-122"/>
            </a:endParaRPr>
          </a:p>
        </p:txBody>
      </p:sp>
      <p:sp>
        <p:nvSpPr>
          <p:cNvPr id="13" name="TextBox 21"/>
          <p:cNvSpPr txBox="1"/>
          <p:nvPr/>
        </p:nvSpPr>
        <p:spPr>
          <a:xfrm>
            <a:off x="4434884" y="2593322"/>
            <a:ext cx="2011680" cy="460375"/>
          </a:xfrm>
          <a:prstGeom prst="rect">
            <a:avLst/>
          </a:prstGeom>
          <a:noFill/>
        </p:spPr>
        <p:txBody>
          <a:bodyPr wrap="non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收入贫困标准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TextBox 21"/>
          <p:cNvSpPr txBox="1"/>
          <p:nvPr/>
        </p:nvSpPr>
        <p:spPr>
          <a:xfrm>
            <a:off x="4434884" y="1021062"/>
            <a:ext cx="1706880" cy="46037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贫困的定义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 name="TextBox 21"/>
          <p:cNvSpPr txBox="1"/>
          <p:nvPr/>
        </p:nvSpPr>
        <p:spPr>
          <a:xfrm>
            <a:off x="4434884" y="3860147"/>
            <a:ext cx="1402080" cy="46037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贫困测度</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576320" y="1614170"/>
            <a:ext cx="7893685" cy="922020"/>
          </a:xfrm>
          <a:prstGeom prst="rect">
            <a:avLst/>
          </a:prstGeom>
          <a:noFill/>
        </p:spPr>
        <p:txBody>
          <a:bodyPr wrap="square" rtlCol="0">
            <a:spAutoFit/>
          </a:bodyPr>
          <a:p>
            <a:pPr>
              <a:buNone/>
            </a:pPr>
            <a:r>
              <a:rPr lang="zh-CN" altLang="en-US" dirty="0">
                <a:ea typeface="楷体" panose="02010609060101010101" pitchFamily="49" charset="-122"/>
                <a:sym typeface="+mn-ea"/>
              </a:rPr>
              <a:t> </a:t>
            </a:r>
            <a:r>
              <a:rPr lang="en-US" altLang="zh-CN" dirty="0">
                <a:ea typeface="楷体" panose="02010609060101010101" pitchFamily="49" charset="-122"/>
                <a:sym typeface="+mn-ea"/>
              </a:rPr>
              <a:t>1. </a:t>
            </a:r>
            <a:r>
              <a:rPr lang="zh-CN" altLang="en-US" dirty="0">
                <a:ea typeface="楷体" panose="02010609060101010101" pitchFamily="49" charset="-122"/>
                <a:sym typeface="+mn-ea"/>
              </a:rPr>
              <a:t>一维贫困：指收入贫困。</a:t>
            </a:r>
            <a:endParaRPr lang="en-US" altLang="zh-CN" dirty="0">
              <a:ea typeface="楷体" panose="02010609060101010101" pitchFamily="49" charset="-122"/>
            </a:endParaRPr>
          </a:p>
          <a:p>
            <a:pPr>
              <a:buNone/>
            </a:pPr>
            <a:r>
              <a:rPr lang="en-US" altLang="zh-CN" dirty="0">
                <a:ea typeface="楷体" panose="02010609060101010101" pitchFamily="49" charset="-122"/>
                <a:sym typeface="+mn-ea"/>
              </a:rPr>
              <a:t> 2. </a:t>
            </a:r>
            <a:r>
              <a:rPr lang="zh-CN" altLang="en-US" dirty="0">
                <a:ea typeface="楷体" panose="02010609060101010101" pitchFamily="49" charset="-122"/>
                <a:sym typeface="+mn-ea"/>
              </a:rPr>
              <a:t>多维贫困：不包括包括收入贫困，还包括教育、健康、住房、公共物品的获得等。</a:t>
            </a:r>
            <a:endParaRPr lang="zh-CN" altLang="en-US"/>
          </a:p>
        </p:txBody>
      </p:sp>
      <p:sp>
        <p:nvSpPr>
          <p:cNvPr id="18" name="文本框 17"/>
          <p:cNvSpPr txBox="1"/>
          <p:nvPr/>
        </p:nvSpPr>
        <p:spPr>
          <a:xfrm>
            <a:off x="3418840" y="4514215"/>
            <a:ext cx="6765925" cy="2584450"/>
          </a:xfrm>
          <a:prstGeom prst="rect">
            <a:avLst/>
          </a:prstGeom>
          <a:noFill/>
        </p:spPr>
        <p:txBody>
          <a:bodyPr wrap="square" rtlCol="0">
            <a:spAutoFit/>
          </a:bodyPr>
          <a:p>
            <a:pPr>
              <a:buNone/>
            </a:pPr>
            <a:r>
              <a:rPr lang="en-US" altLang="zh-CN" dirty="0">
                <a:sym typeface="+mn-ea"/>
              </a:rPr>
              <a:t>1.  </a:t>
            </a:r>
            <a:r>
              <a:rPr lang="zh-CN" altLang="en-US" dirty="0">
                <a:sym typeface="+mn-ea"/>
              </a:rPr>
              <a:t>一维贫困测度</a:t>
            </a:r>
            <a:endParaRPr lang="en-US" altLang="zh-CN" dirty="0"/>
          </a:p>
          <a:p>
            <a:pPr>
              <a:buNone/>
            </a:pPr>
            <a:r>
              <a:rPr lang="en-US" altLang="zh-CN" dirty="0">
                <a:sym typeface="+mn-ea"/>
              </a:rPr>
              <a:t>            </a:t>
            </a:r>
            <a:r>
              <a:rPr lang="zh-CN" altLang="en-US" dirty="0">
                <a:sym typeface="+mn-ea"/>
              </a:rPr>
              <a:t>（</a:t>
            </a:r>
            <a:r>
              <a:rPr lang="en-US" altLang="zh-CN" dirty="0">
                <a:sym typeface="+mn-ea"/>
              </a:rPr>
              <a:t>1</a:t>
            </a:r>
            <a:r>
              <a:rPr lang="zh-CN" altLang="en-US" dirty="0">
                <a:sym typeface="+mn-ea"/>
              </a:rPr>
              <a:t>）贫困总人口</a:t>
            </a:r>
            <a:endParaRPr lang="zh-CN" altLang="en-US" dirty="0">
              <a:sym typeface="+mn-ea"/>
            </a:endParaRPr>
          </a:p>
          <a:p>
            <a:pPr>
              <a:buNone/>
            </a:pPr>
            <a:endParaRPr lang="en-US" altLang="zh-CN" dirty="0"/>
          </a:p>
          <a:p>
            <a:pPr>
              <a:buNone/>
            </a:pPr>
            <a:r>
              <a:rPr lang="en-US" altLang="zh-CN" dirty="0">
                <a:sym typeface="+mn-ea"/>
              </a:rPr>
              <a:t>            </a:t>
            </a:r>
            <a:r>
              <a:rPr lang="zh-CN" altLang="en-US" dirty="0">
                <a:sym typeface="+mn-ea"/>
              </a:rPr>
              <a:t>（</a:t>
            </a:r>
            <a:r>
              <a:rPr lang="en-US" altLang="zh-CN" dirty="0">
                <a:sym typeface="+mn-ea"/>
              </a:rPr>
              <a:t>2</a:t>
            </a:r>
            <a:r>
              <a:rPr lang="zh-CN" altLang="en-US" dirty="0">
                <a:sym typeface="+mn-ea"/>
              </a:rPr>
              <a:t>）贫困发生率</a:t>
            </a:r>
            <a:endParaRPr lang="zh-CN" altLang="en-US" dirty="0">
              <a:sym typeface="+mn-ea"/>
            </a:endParaRPr>
          </a:p>
          <a:p>
            <a:pPr>
              <a:buNone/>
            </a:pPr>
            <a:endParaRPr lang="en-US" altLang="zh-CN" dirty="0"/>
          </a:p>
          <a:p>
            <a:pPr>
              <a:buNone/>
            </a:pPr>
            <a:r>
              <a:rPr lang="en-US" altLang="zh-CN" dirty="0">
                <a:sym typeface="+mn-ea"/>
              </a:rPr>
              <a:t>            </a:t>
            </a:r>
            <a:r>
              <a:rPr lang="zh-CN" altLang="en-US" dirty="0">
                <a:sym typeface="+mn-ea"/>
              </a:rPr>
              <a:t>（</a:t>
            </a:r>
            <a:r>
              <a:rPr lang="en-US" altLang="zh-CN" dirty="0">
                <a:sym typeface="+mn-ea"/>
              </a:rPr>
              <a:t>3</a:t>
            </a:r>
            <a:r>
              <a:rPr lang="zh-CN" altLang="en-US" dirty="0">
                <a:sym typeface="+mn-ea"/>
              </a:rPr>
              <a:t>）贫困缺口总额</a:t>
            </a:r>
            <a:endParaRPr lang="zh-CN" altLang="en-US" dirty="0">
              <a:sym typeface="+mn-ea"/>
            </a:endParaRPr>
          </a:p>
          <a:p>
            <a:pPr>
              <a:buNone/>
            </a:pPr>
            <a:endParaRPr lang="en-US" altLang="zh-CN" dirty="0"/>
          </a:p>
          <a:p>
            <a:pPr>
              <a:buNone/>
            </a:pPr>
            <a:r>
              <a:rPr lang="en-US" altLang="zh-CN" dirty="0">
                <a:sym typeface="+mn-ea"/>
              </a:rPr>
              <a:t>            </a:t>
            </a:r>
            <a:r>
              <a:rPr lang="zh-CN" altLang="en-US" dirty="0">
                <a:sym typeface="+mn-ea"/>
              </a:rPr>
              <a:t>（</a:t>
            </a:r>
            <a:r>
              <a:rPr lang="en-US" altLang="zh-CN" dirty="0">
                <a:sym typeface="+mn-ea"/>
              </a:rPr>
              <a:t>4</a:t>
            </a:r>
            <a:r>
              <a:rPr lang="zh-CN" altLang="en-US" dirty="0">
                <a:sym typeface="+mn-ea"/>
              </a:rPr>
              <a:t>）平均贫困缺口</a:t>
            </a:r>
            <a:endParaRPr lang="en-US" altLang="zh-CN" dirty="0"/>
          </a:p>
          <a:p>
            <a:pPr>
              <a:buNone/>
            </a:pPr>
            <a:r>
              <a:rPr lang="en-US" altLang="zh-CN" dirty="0">
                <a:sym typeface="+mn-ea"/>
              </a:rPr>
              <a:t>            </a:t>
            </a:r>
            <a:endParaRPr lang="zh-CN" altLang="en-US"/>
          </a:p>
        </p:txBody>
      </p:sp>
      <p:graphicFrame>
        <p:nvGraphicFramePr>
          <p:cNvPr id="12290" name="Object 4"/>
          <p:cNvGraphicFramePr/>
          <p:nvPr/>
        </p:nvGraphicFramePr>
        <p:xfrm>
          <a:off x="6591300" y="5321300"/>
          <a:ext cx="1687195" cy="319405"/>
        </p:xfrm>
        <a:graphic>
          <a:graphicData uri="http://schemas.openxmlformats.org/presentationml/2006/ole">
            <mc:AlternateContent xmlns:mc="http://schemas.openxmlformats.org/markup-compatibility/2006">
              <mc:Choice xmlns:v="urn:schemas-microsoft-com:vml" Requires="v">
                <p:oleObj spid="_x0000_s3092" name="" r:id="rId1" imgW="659765" imgH="203200" progId="Equation.3">
                  <p:embed/>
                </p:oleObj>
              </mc:Choice>
              <mc:Fallback>
                <p:oleObj name="" r:id="rId1" imgW="659765" imgH="203200" progId="Equation.3">
                  <p:embed/>
                  <p:pic>
                    <p:nvPicPr>
                      <p:cNvPr id="0" name="图片 3091"/>
                      <p:cNvPicPr/>
                      <p:nvPr/>
                    </p:nvPicPr>
                    <p:blipFill>
                      <a:blip r:embed="rId2"/>
                      <a:stretch>
                        <a:fillRect/>
                      </a:stretch>
                    </p:blipFill>
                    <p:spPr>
                      <a:xfrm>
                        <a:off x="6591300" y="5321300"/>
                        <a:ext cx="1687195" cy="319405"/>
                      </a:xfrm>
                      <a:prstGeom prst="rect">
                        <a:avLst/>
                      </a:prstGeom>
                      <a:solidFill>
                        <a:srgbClr val="FFCCFF"/>
                      </a:solidFill>
                      <a:ln w="38100">
                        <a:noFill/>
                        <a:miter/>
                      </a:ln>
                    </p:spPr>
                  </p:pic>
                </p:oleObj>
              </mc:Fallback>
            </mc:AlternateContent>
          </a:graphicData>
        </a:graphic>
      </p:graphicFrame>
      <p:sp>
        <p:nvSpPr>
          <p:cNvPr id="4" name="灯片编号占位符 3"/>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20" name="矩形 19"/>
          <p:cNvSpPr/>
          <p:nvPr/>
        </p:nvSpPr>
        <p:spPr>
          <a:xfrm>
            <a:off x="8278495" y="6554470"/>
            <a:ext cx="2618105"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pic>
        <p:nvPicPr>
          <p:cNvPr id="24" name="图片 23"/>
          <p:cNvPicPr>
            <a:picLocks noChangeAspect="1"/>
          </p:cNvPicPr>
          <p:nvPr/>
        </p:nvPicPr>
        <p:blipFill>
          <a:blip r:embed="rId3"/>
          <a:stretch>
            <a:fillRect/>
          </a:stretch>
        </p:blipFill>
        <p:spPr>
          <a:xfrm>
            <a:off x="6446520" y="5809615"/>
            <a:ext cx="2675890" cy="581025"/>
          </a:xfrm>
          <a:prstGeom prst="rect">
            <a:avLst/>
          </a:prstGeom>
        </p:spPr>
      </p:pic>
      <p:pic>
        <p:nvPicPr>
          <p:cNvPr id="25" name="图片 24"/>
          <p:cNvPicPr>
            <a:picLocks noChangeAspect="1"/>
          </p:cNvPicPr>
          <p:nvPr/>
        </p:nvPicPr>
        <p:blipFill>
          <a:blip r:embed="rId4"/>
          <a:stretch>
            <a:fillRect/>
          </a:stretch>
        </p:blipFill>
        <p:spPr>
          <a:xfrm>
            <a:off x="6675120" y="6390640"/>
            <a:ext cx="1133475" cy="428625"/>
          </a:xfrm>
          <a:prstGeom prst="rect">
            <a:avLst/>
          </a:prstGeom>
        </p:spPr>
      </p:pic>
      <p:sp>
        <p:nvSpPr>
          <p:cNvPr id="27" name="文本框 26"/>
          <p:cNvSpPr txBox="1"/>
          <p:nvPr/>
        </p:nvSpPr>
        <p:spPr>
          <a:xfrm>
            <a:off x="3837940" y="3244850"/>
            <a:ext cx="7893685" cy="368300"/>
          </a:xfrm>
          <a:prstGeom prst="rect">
            <a:avLst/>
          </a:prstGeom>
          <a:noFill/>
        </p:spPr>
        <p:txBody>
          <a:bodyPr wrap="square" rtlCol="0">
            <a:spAutoFit/>
          </a:bodyPr>
          <a:p>
            <a:pPr>
              <a:buNone/>
            </a:pPr>
            <a:r>
              <a:rPr lang="zh-CN" altLang="en-US"/>
              <a:t>不同国家、不同时期贫困标准各有不同。见表</a:t>
            </a:r>
            <a:r>
              <a:rPr lang="en-US" altLang="zh-CN"/>
              <a:t>6-10</a:t>
            </a:r>
            <a:r>
              <a:rPr lang="zh-CN" altLang="en-US"/>
              <a:t>，</a:t>
            </a:r>
            <a:r>
              <a:rPr lang="en-US" altLang="zh-CN"/>
              <a:t>6-11</a:t>
            </a:r>
            <a:r>
              <a:rPr lang="zh-CN" altLang="zh-CN"/>
              <a:t>。</a:t>
            </a:r>
            <a:endParaRPr lang="zh-CN"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28115" y="1038860"/>
            <a:ext cx="9740900" cy="1476375"/>
          </a:xfrm>
          <a:prstGeom prst="rect">
            <a:avLst/>
          </a:prstGeom>
          <a:noFill/>
        </p:spPr>
        <p:txBody>
          <a:bodyPr wrap="square" rtlCol="0">
            <a:spAutoFit/>
          </a:bodyPr>
          <a:p>
            <a:pPr>
              <a:buNone/>
            </a:pPr>
            <a:r>
              <a:rPr lang="en-US" altLang="zh-CN" dirty="0">
                <a:sym typeface="+mn-ea"/>
              </a:rPr>
              <a:t> </a:t>
            </a:r>
            <a:r>
              <a:rPr lang="zh-CN" altLang="en-US" dirty="0">
                <a:sym typeface="+mn-ea"/>
              </a:rPr>
              <a:t>（</a:t>
            </a:r>
            <a:r>
              <a:rPr lang="en-US" altLang="zh-CN" dirty="0">
                <a:sym typeface="+mn-ea"/>
              </a:rPr>
              <a:t>5</a:t>
            </a:r>
            <a:r>
              <a:rPr lang="zh-CN" altLang="en-US" dirty="0">
                <a:sym typeface="+mn-ea"/>
              </a:rPr>
              <a:t>）贫困缺口率</a:t>
            </a:r>
            <a:endParaRPr lang="zh-CN" altLang="en-US" dirty="0">
              <a:sym typeface="+mn-ea"/>
            </a:endParaRPr>
          </a:p>
          <a:p>
            <a:pPr>
              <a:buNone/>
            </a:pPr>
            <a:endParaRPr lang="zh-CN" altLang="en-US" dirty="0">
              <a:sym typeface="+mn-ea"/>
            </a:endParaRPr>
          </a:p>
          <a:p>
            <a:pPr>
              <a:buNone/>
            </a:pPr>
            <a:endParaRPr lang="en-US" altLang="zh-CN" dirty="0"/>
          </a:p>
          <a:p>
            <a:pPr>
              <a:buNone/>
            </a:pPr>
            <a:r>
              <a:rPr lang="en-US" altLang="zh-CN" dirty="0">
                <a:sym typeface="+mn-ea"/>
              </a:rPr>
              <a:t> </a:t>
            </a:r>
            <a:r>
              <a:rPr lang="zh-CN" altLang="en-US" dirty="0">
                <a:sym typeface="+mn-ea"/>
              </a:rPr>
              <a:t>（</a:t>
            </a:r>
            <a:r>
              <a:rPr lang="en-US" altLang="zh-CN" dirty="0">
                <a:sym typeface="+mn-ea"/>
              </a:rPr>
              <a:t>6</a:t>
            </a:r>
            <a:r>
              <a:rPr lang="zh-CN" altLang="en-US" dirty="0">
                <a:sym typeface="+mn-ea"/>
              </a:rPr>
              <a:t>）</a:t>
            </a:r>
            <a:r>
              <a:rPr lang="en-US" altLang="zh-CN" dirty="0">
                <a:sym typeface="+mn-ea"/>
              </a:rPr>
              <a:t>Sen</a:t>
            </a:r>
            <a:r>
              <a:rPr lang="zh-CN" altLang="en-US" dirty="0">
                <a:sym typeface="+mn-ea"/>
              </a:rPr>
              <a:t>指数   </a:t>
            </a:r>
            <a:endParaRPr lang="zh-CN" altLang="en-US" dirty="0">
              <a:sym typeface="+mn-ea"/>
            </a:endParaRPr>
          </a:p>
          <a:p>
            <a:pPr>
              <a:buNone/>
            </a:pPr>
            <a:r>
              <a:rPr lang="zh-CN" altLang="en-US" dirty="0">
                <a:sym typeface="+mn-ea"/>
              </a:rPr>
              <a:t>  </a:t>
            </a:r>
            <a:endParaRPr lang="zh-CN" altLang="en-US"/>
          </a:p>
        </p:txBody>
      </p:sp>
      <p:sp>
        <p:nvSpPr>
          <p:cNvPr id="3" name="文本框 2"/>
          <p:cNvSpPr txBox="1"/>
          <p:nvPr/>
        </p:nvSpPr>
        <p:spPr>
          <a:xfrm>
            <a:off x="1428115" y="2737485"/>
            <a:ext cx="6239510" cy="1198880"/>
          </a:xfrm>
          <a:prstGeom prst="rect">
            <a:avLst/>
          </a:prstGeom>
          <a:noFill/>
        </p:spPr>
        <p:txBody>
          <a:bodyPr wrap="square" rtlCol="0">
            <a:spAutoFit/>
          </a:bodyPr>
          <a:p>
            <a:pPr>
              <a:buNone/>
            </a:pPr>
            <a:r>
              <a:rPr lang="en-US" altLang="zh-CN" dirty="0">
                <a:sym typeface="+mn-ea"/>
              </a:rPr>
              <a:t> </a:t>
            </a:r>
            <a:r>
              <a:rPr lang="zh-CN" altLang="en-US" dirty="0">
                <a:sym typeface="+mn-ea"/>
              </a:rPr>
              <a:t>（</a:t>
            </a:r>
            <a:r>
              <a:rPr lang="en-US" altLang="zh-CN" dirty="0">
                <a:sym typeface="+mn-ea"/>
              </a:rPr>
              <a:t>7</a:t>
            </a:r>
            <a:r>
              <a:rPr lang="zh-CN" altLang="en-US" dirty="0">
                <a:sym typeface="+mn-ea"/>
              </a:rPr>
              <a:t>）</a:t>
            </a:r>
            <a:r>
              <a:rPr lang="en-US" altLang="zh-CN" dirty="0">
                <a:sym typeface="+mn-ea"/>
              </a:rPr>
              <a:t>FGT</a:t>
            </a:r>
            <a:r>
              <a:rPr lang="zh-CN" altLang="en-US" dirty="0">
                <a:sym typeface="+mn-ea"/>
              </a:rPr>
              <a:t>贫困指数</a:t>
            </a:r>
            <a:endParaRPr lang="zh-CN" altLang="en-US" dirty="0">
              <a:sym typeface="+mn-ea"/>
            </a:endParaRPr>
          </a:p>
          <a:p>
            <a:pPr>
              <a:buNone/>
            </a:pPr>
            <a:endParaRPr lang="zh-CN" altLang="en-US" dirty="0">
              <a:sym typeface="+mn-ea"/>
            </a:endParaRPr>
          </a:p>
          <a:p>
            <a:pPr>
              <a:buNone/>
            </a:pPr>
            <a:endParaRPr lang="en-US" altLang="zh-CN" dirty="0"/>
          </a:p>
          <a:p>
            <a:pPr>
              <a:buNone/>
            </a:pPr>
            <a:r>
              <a:rPr lang="zh-CN" altLang="en-US" dirty="0">
                <a:sym typeface="+mn-ea"/>
              </a:rPr>
              <a:t> （</a:t>
            </a:r>
            <a:r>
              <a:rPr lang="en-US" altLang="zh-CN" dirty="0">
                <a:sym typeface="+mn-ea"/>
              </a:rPr>
              <a:t>8</a:t>
            </a:r>
            <a:r>
              <a:rPr lang="zh-CN" altLang="en-US" dirty="0">
                <a:sym typeface="+mn-ea"/>
              </a:rPr>
              <a:t>）恩格尔系数  </a:t>
            </a:r>
            <a:endParaRPr lang="zh-CN" altLang="en-US"/>
          </a:p>
        </p:txBody>
      </p:sp>
      <p:pic>
        <p:nvPicPr>
          <p:cNvPr id="96259" name="Picture 3"/>
          <p:cNvPicPr>
            <a:picLocks noChangeAspect="1" noChangeArrowheads="1"/>
          </p:cNvPicPr>
          <p:nvPr/>
        </p:nvPicPr>
        <p:blipFill>
          <a:blip r:embed="rId1"/>
          <a:srcRect/>
          <a:stretch>
            <a:fillRect/>
          </a:stretch>
        </p:blipFill>
        <p:spPr bwMode="auto">
          <a:xfrm>
            <a:off x="4871720" y="2514600"/>
            <a:ext cx="2143125" cy="867410"/>
          </a:xfrm>
          <a:prstGeom prst="rect">
            <a:avLst/>
          </a:prstGeom>
          <a:noFill/>
          <a:ln w="9525">
            <a:noFill/>
            <a:miter lim="800000"/>
            <a:headEnd/>
            <a:tailEnd/>
          </a:ln>
          <a:effectLst>
            <a:prstShdw prst="shdw17" dist="17961" dir="2700000">
              <a:schemeClr val="accent1">
                <a:gamma/>
                <a:shade val="60000"/>
                <a:invGamma/>
              </a:schemeClr>
            </a:prstShdw>
          </a:effectLst>
        </p:spPr>
      </p:pic>
      <p:graphicFrame>
        <p:nvGraphicFramePr>
          <p:cNvPr id="13314" name="Object 4"/>
          <p:cNvGraphicFramePr/>
          <p:nvPr/>
        </p:nvGraphicFramePr>
        <p:xfrm>
          <a:off x="4523105" y="3501390"/>
          <a:ext cx="4104005" cy="554990"/>
        </p:xfrm>
        <a:graphic>
          <a:graphicData uri="http://schemas.openxmlformats.org/presentationml/2006/ole">
            <mc:AlternateContent xmlns:mc="http://schemas.openxmlformats.org/markup-compatibility/2006">
              <mc:Choice xmlns:v="urn:schemas-microsoft-com:vml" Requires="v">
                <p:oleObj spid="_x0000_s3093" name="" r:id="rId2" imgW="2362200" imgH="419100" progId="Equation.3">
                  <p:embed/>
                </p:oleObj>
              </mc:Choice>
              <mc:Fallback>
                <p:oleObj name="" r:id="rId2" imgW="2362200" imgH="419100" progId="Equation.3">
                  <p:embed/>
                  <p:pic>
                    <p:nvPicPr>
                      <p:cNvPr id="0" name="图片 3092"/>
                      <p:cNvPicPr/>
                      <p:nvPr/>
                    </p:nvPicPr>
                    <p:blipFill>
                      <a:blip r:embed="rId3"/>
                      <a:stretch>
                        <a:fillRect/>
                      </a:stretch>
                    </p:blipFill>
                    <p:spPr>
                      <a:xfrm>
                        <a:off x="4523105" y="3501390"/>
                        <a:ext cx="4104005" cy="554990"/>
                      </a:xfrm>
                      <a:prstGeom prst="rect">
                        <a:avLst/>
                      </a:prstGeom>
                      <a:solidFill>
                        <a:srgbClr val="FFCCFF"/>
                      </a:solidFill>
                      <a:ln w="38100">
                        <a:noFill/>
                        <a:miter/>
                      </a:ln>
                    </p:spPr>
                  </p:pic>
                </p:oleObj>
              </mc:Fallback>
            </mc:AlternateContent>
          </a:graphicData>
        </a:graphic>
      </p:graphicFrame>
      <p:sp>
        <p:nvSpPr>
          <p:cNvPr id="70663" name="Text Box 7"/>
          <p:cNvSpPr txBox="1"/>
          <p:nvPr/>
        </p:nvSpPr>
        <p:spPr>
          <a:xfrm>
            <a:off x="1717358" y="4365308"/>
            <a:ext cx="2514600" cy="583565"/>
          </a:xfrm>
          <a:prstGeom prst="rect">
            <a:avLst/>
          </a:prstGeom>
          <a:noFill/>
          <a:ln w="9525">
            <a:noFill/>
          </a:ln>
        </p:spPr>
        <p:txBody>
          <a:bodyPr>
            <a:spAutoFit/>
          </a:bodyPr>
          <a:p>
            <a:pPr>
              <a:spcBef>
                <a:spcPct val="50000"/>
              </a:spcBef>
            </a:pPr>
            <a:r>
              <a:rPr lang="zh-CN" altLang="en-US" sz="3200" b="1" dirty="0">
                <a:solidFill>
                  <a:srgbClr val="FF3300"/>
                </a:solidFill>
                <a:latin typeface="Times New Roman" panose="02020603050405020304" pitchFamily="18" charset="0"/>
              </a:rPr>
              <a:t>恩格尔系数</a:t>
            </a:r>
            <a:endParaRPr lang="zh-CN" altLang="en-US" sz="3200" b="1" dirty="0">
              <a:solidFill>
                <a:srgbClr val="FF3300"/>
              </a:solidFill>
              <a:latin typeface="Times New Roman" panose="02020603050405020304" pitchFamily="18" charset="0"/>
            </a:endParaRPr>
          </a:p>
        </p:txBody>
      </p:sp>
      <p:sp>
        <p:nvSpPr>
          <p:cNvPr id="70667" name="AutoShape 11"/>
          <p:cNvSpPr/>
          <p:nvPr/>
        </p:nvSpPr>
        <p:spPr>
          <a:xfrm>
            <a:off x="3927475" y="4365308"/>
            <a:ext cx="304800" cy="609600"/>
          </a:xfrm>
          <a:prstGeom prst="upArrow">
            <a:avLst>
              <a:gd name="adj1" fmla="val 50000"/>
              <a:gd name="adj2" fmla="val 50000"/>
            </a:avLst>
          </a:prstGeom>
          <a:solidFill>
            <a:srgbClr val="FF6600"/>
          </a:solidFill>
          <a:ln w="9525" cap="flat" cmpd="sng">
            <a:solidFill>
              <a:schemeClr val="tx1"/>
            </a:solidFill>
            <a:prstDash val="solid"/>
            <a:miter/>
            <a:headEnd type="none" w="med" len="med"/>
            <a:tailEnd type="none" w="med" len="med"/>
          </a:ln>
        </p:spPr>
        <p:txBody>
          <a:bodyPr vert="eaVert" wrap="none" anchor="ctr"/>
          <a:p>
            <a:pPr algn="ctr"/>
            <a:endParaRPr lang="zh-CN" altLang="en-US" sz="2400" dirty="0">
              <a:latin typeface="Times New Roman" panose="02020603050405020304" pitchFamily="18" charset="0"/>
            </a:endParaRPr>
          </a:p>
        </p:txBody>
      </p:sp>
      <p:sp>
        <p:nvSpPr>
          <p:cNvPr id="70664" name="Text Box 8"/>
          <p:cNvSpPr txBox="1"/>
          <p:nvPr/>
        </p:nvSpPr>
        <p:spPr>
          <a:xfrm>
            <a:off x="5241608" y="4365308"/>
            <a:ext cx="2667000" cy="583565"/>
          </a:xfrm>
          <a:prstGeom prst="rect">
            <a:avLst/>
          </a:prstGeom>
          <a:noFill/>
          <a:ln w="9525">
            <a:noFill/>
          </a:ln>
        </p:spPr>
        <p:txBody>
          <a:bodyPr>
            <a:spAutoFit/>
          </a:bodyPr>
          <a:p>
            <a:pPr>
              <a:spcBef>
                <a:spcPct val="50000"/>
              </a:spcBef>
            </a:pPr>
            <a:r>
              <a:rPr lang="zh-CN" altLang="en-US" sz="3200" b="1" dirty="0">
                <a:solidFill>
                  <a:srgbClr val="FF3300"/>
                </a:solidFill>
                <a:latin typeface="Times New Roman" panose="02020603050405020304" pitchFamily="18" charset="0"/>
              </a:rPr>
              <a:t>人民生活水平</a:t>
            </a:r>
            <a:endParaRPr lang="zh-CN" altLang="en-US" sz="3200" b="1" dirty="0">
              <a:solidFill>
                <a:srgbClr val="FF3300"/>
              </a:solidFill>
              <a:latin typeface="Times New Roman" panose="02020603050405020304" pitchFamily="18" charset="0"/>
            </a:endParaRPr>
          </a:p>
        </p:txBody>
      </p:sp>
      <p:sp>
        <p:nvSpPr>
          <p:cNvPr id="70668" name="AutoShape 12"/>
          <p:cNvSpPr/>
          <p:nvPr/>
        </p:nvSpPr>
        <p:spPr>
          <a:xfrm>
            <a:off x="8031163" y="4289108"/>
            <a:ext cx="304800" cy="685800"/>
          </a:xfrm>
          <a:prstGeom prst="downArrow">
            <a:avLst>
              <a:gd name="adj1" fmla="val 50000"/>
              <a:gd name="adj2" fmla="val 56250"/>
            </a:avLst>
          </a:prstGeom>
          <a:solidFill>
            <a:srgbClr val="FF6600"/>
          </a:solidFill>
          <a:ln w="9525" cap="flat" cmpd="sng">
            <a:solidFill>
              <a:srgbClr val="000000"/>
            </a:solidFill>
            <a:prstDash val="solid"/>
            <a:miter/>
            <a:headEnd type="none" w="med" len="med"/>
            <a:tailEnd type="none" w="med" len="med"/>
          </a:ln>
        </p:spPr>
        <p:txBody>
          <a:bodyPr vert="eaVert" wrap="none" anchor="ctr"/>
          <a:p>
            <a:pPr algn="ctr"/>
            <a:endParaRPr lang="zh-CN" altLang="en-US" sz="2400" dirty="0">
              <a:latin typeface="Times New Roman" panose="02020603050405020304" pitchFamily="18" charset="0"/>
            </a:endParaRPr>
          </a:p>
        </p:txBody>
      </p:sp>
      <p:sp>
        <p:nvSpPr>
          <p:cNvPr id="70665" name="Text Box 9"/>
          <p:cNvSpPr txBox="1"/>
          <p:nvPr/>
        </p:nvSpPr>
        <p:spPr>
          <a:xfrm>
            <a:off x="1717358" y="5348288"/>
            <a:ext cx="2438400" cy="583565"/>
          </a:xfrm>
          <a:prstGeom prst="rect">
            <a:avLst/>
          </a:prstGeom>
          <a:noFill/>
          <a:ln w="9525">
            <a:noFill/>
          </a:ln>
        </p:spPr>
        <p:txBody>
          <a:bodyPr>
            <a:spAutoFit/>
          </a:bodyPr>
          <a:p>
            <a:pPr>
              <a:spcBef>
                <a:spcPct val="50000"/>
              </a:spcBef>
            </a:pPr>
            <a:r>
              <a:rPr lang="zh-CN" altLang="en-US" sz="3200" b="1" dirty="0">
                <a:solidFill>
                  <a:srgbClr val="FF00FF"/>
                </a:solidFill>
                <a:latin typeface="Times New Roman" panose="02020603050405020304" pitchFamily="18" charset="0"/>
              </a:rPr>
              <a:t>恩格尔系数</a:t>
            </a:r>
            <a:endParaRPr lang="zh-CN" altLang="en-US" sz="3200" b="1" dirty="0">
              <a:solidFill>
                <a:srgbClr val="FF00FF"/>
              </a:solidFill>
              <a:latin typeface="Times New Roman" panose="02020603050405020304" pitchFamily="18" charset="0"/>
            </a:endParaRPr>
          </a:p>
        </p:txBody>
      </p:sp>
      <p:sp>
        <p:nvSpPr>
          <p:cNvPr id="70670" name="AutoShape 14"/>
          <p:cNvSpPr/>
          <p:nvPr/>
        </p:nvSpPr>
        <p:spPr>
          <a:xfrm>
            <a:off x="3927475" y="5241608"/>
            <a:ext cx="304800" cy="685800"/>
          </a:xfrm>
          <a:prstGeom prst="downArrow">
            <a:avLst>
              <a:gd name="adj1" fmla="val 50000"/>
              <a:gd name="adj2" fmla="val 56250"/>
            </a:avLst>
          </a:prstGeom>
          <a:solidFill>
            <a:srgbClr val="FF00FF"/>
          </a:solidFill>
          <a:ln w="9525" cap="flat" cmpd="sng">
            <a:solidFill>
              <a:srgbClr val="000000"/>
            </a:solidFill>
            <a:prstDash val="solid"/>
            <a:miter/>
            <a:headEnd type="none" w="med" len="med"/>
            <a:tailEnd type="none" w="med" len="med"/>
          </a:ln>
        </p:spPr>
        <p:txBody>
          <a:bodyPr vert="eaVert" wrap="none" anchor="ctr"/>
          <a:p>
            <a:pPr algn="ctr"/>
            <a:endParaRPr lang="zh-CN" altLang="en-US" sz="2400" dirty="0">
              <a:latin typeface="Times New Roman" panose="02020603050405020304" pitchFamily="18" charset="0"/>
            </a:endParaRPr>
          </a:p>
        </p:txBody>
      </p:sp>
      <p:sp>
        <p:nvSpPr>
          <p:cNvPr id="70666" name="Text Box 10"/>
          <p:cNvSpPr txBox="1"/>
          <p:nvPr/>
        </p:nvSpPr>
        <p:spPr>
          <a:xfrm>
            <a:off x="5241608" y="5348288"/>
            <a:ext cx="2667000" cy="583565"/>
          </a:xfrm>
          <a:prstGeom prst="rect">
            <a:avLst/>
          </a:prstGeom>
          <a:noFill/>
          <a:ln w="9525">
            <a:noFill/>
          </a:ln>
        </p:spPr>
        <p:txBody>
          <a:bodyPr>
            <a:spAutoFit/>
          </a:bodyPr>
          <a:p>
            <a:pPr>
              <a:spcBef>
                <a:spcPct val="50000"/>
              </a:spcBef>
            </a:pPr>
            <a:r>
              <a:rPr lang="zh-CN" altLang="en-US" sz="3200" b="1" dirty="0">
                <a:solidFill>
                  <a:srgbClr val="FF00FF"/>
                </a:solidFill>
                <a:latin typeface="Times New Roman" panose="02020603050405020304" pitchFamily="18" charset="0"/>
              </a:rPr>
              <a:t>人民生活水平</a:t>
            </a:r>
            <a:endParaRPr lang="zh-CN" altLang="en-US" sz="3200" b="1" dirty="0">
              <a:solidFill>
                <a:srgbClr val="FF00FF"/>
              </a:solidFill>
              <a:latin typeface="Times New Roman" panose="02020603050405020304" pitchFamily="18" charset="0"/>
            </a:endParaRPr>
          </a:p>
        </p:txBody>
      </p:sp>
      <p:sp>
        <p:nvSpPr>
          <p:cNvPr id="70669" name="AutoShape 13"/>
          <p:cNvSpPr/>
          <p:nvPr/>
        </p:nvSpPr>
        <p:spPr>
          <a:xfrm>
            <a:off x="8031163" y="5279708"/>
            <a:ext cx="304800" cy="609600"/>
          </a:xfrm>
          <a:prstGeom prst="upArrow">
            <a:avLst>
              <a:gd name="adj1" fmla="val 50000"/>
              <a:gd name="adj2" fmla="val 50000"/>
            </a:avLst>
          </a:prstGeom>
          <a:solidFill>
            <a:srgbClr val="FF00FF"/>
          </a:solidFill>
          <a:ln w="9525" cap="flat" cmpd="sng">
            <a:solidFill>
              <a:srgbClr val="000000"/>
            </a:solidFill>
            <a:prstDash val="solid"/>
            <a:miter/>
            <a:headEnd type="none" w="med" len="med"/>
            <a:tailEnd type="none" w="med" len="med"/>
          </a:ln>
        </p:spPr>
        <p:txBody>
          <a:bodyPr vert="eaVert" wrap="none" anchor="ctr"/>
          <a:p>
            <a:pPr algn="ctr"/>
            <a:endParaRPr lang="zh-CN" altLang="en-US" sz="2400" dirty="0">
              <a:latin typeface="Times New Roman" panose="02020603050405020304" pitchFamily="18" charset="0"/>
            </a:endParaRPr>
          </a:p>
        </p:txBody>
      </p:sp>
      <p:sp>
        <p:nvSpPr>
          <p:cNvPr id="4" name="灯片编号占位符 3"/>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5" name="矩形 4"/>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4"/>
          <a:stretch>
            <a:fillRect/>
          </a:stretch>
        </p:blipFill>
        <p:spPr>
          <a:xfrm>
            <a:off x="4872355" y="873125"/>
            <a:ext cx="1400175" cy="685800"/>
          </a:xfrm>
          <a:prstGeom prst="rect">
            <a:avLst/>
          </a:prstGeom>
        </p:spPr>
      </p:pic>
      <p:pic>
        <p:nvPicPr>
          <p:cNvPr id="7" name="图片 6"/>
          <p:cNvPicPr>
            <a:picLocks noChangeAspect="1"/>
          </p:cNvPicPr>
          <p:nvPr/>
        </p:nvPicPr>
        <p:blipFill>
          <a:blip r:embed="rId5"/>
          <a:stretch>
            <a:fillRect/>
          </a:stretch>
        </p:blipFill>
        <p:spPr>
          <a:xfrm>
            <a:off x="3927475" y="1784350"/>
            <a:ext cx="4699635" cy="621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0663"/>
                                        </p:tgtEl>
                                        <p:attrNameLst>
                                          <p:attrName>style.visibility</p:attrName>
                                        </p:attrNameLst>
                                      </p:cBhvr>
                                      <p:to>
                                        <p:strVal val="visible"/>
                                      </p:to>
                                    </p:set>
                                    <p:anim calcmode="lin" valueType="num">
                                      <p:cBhvr additive="base">
                                        <p:cTn id="7" dur="500" fill="hold"/>
                                        <p:tgtEl>
                                          <p:spTgt spid="70663"/>
                                        </p:tgtEl>
                                        <p:attrNameLst>
                                          <p:attrName>ppt_x</p:attrName>
                                        </p:attrNameLst>
                                      </p:cBhvr>
                                      <p:tavLst>
                                        <p:tav tm="0">
                                          <p:val>
                                            <p:strVal val="0-#ppt_w/2"/>
                                          </p:val>
                                        </p:tav>
                                        <p:tav tm="100000">
                                          <p:val>
                                            <p:strVal val="#ppt_x"/>
                                          </p:val>
                                        </p:tav>
                                      </p:tavLst>
                                    </p:anim>
                                    <p:anim calcmode="lin" valueType="num">
                                      <p:cBhvr additive="base">
                                        <p:cTn id="8" dur="500" fill="hold"/>
                                        <p:tgtEl>
                                          <p:spTgt spid="706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0667"/>
                                        </p:tgtEl>
                                        <p:attrNameLst>
                                          <p:attrName>style.visibility</p:attrName>
                                        </p:attrNameLst>
                                      </p:cBhvr>
                                      <p:to>
                                        <p:strVal val="visible"/>
                                      </p:to>
                                    </p:set>
                                    <p:anim calcmode="lin" valueType="num">
                                      <p:cBhvr additive="base">
                                        <p:cTn id="13" dur="500" fill="hold"/>
                                        <p:tgtEl>
                                          <p:spTgt spid="70667"/>
                                        </p:tgtEl>
                                        <p:attrNameLst>
                                          <p:attrName>ppt_x</p:attrName>
                                        </p:attrNameLst>
                                      </p:cBhvr>
                                      <p:tavLst>
                                        <p:tav tm="0">
                                          <p:val>
                                            <p:strVal val="0-#ppt_w/2"/>
                                          </p:val>
                                        </p:tav>
                                        <p:tav tm="100000">
                                          <p:val>
                                            <p:strVal val="#ppt_x"/>
                                          </p:val>
                                        </p:tav>
                                      </p:tavLst>
                                    </p:anim>
                                    <p:anim calcmode="lin" valueType="num">
                                      <p:cBhvr additive="base">
                                        <p:cTn id="14" dur="500" fill="hold"/>
                                        <p:tgtEl>
                                          <p:spTgt spid="7066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6" name="chimes.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0664"/>
                                        </p:tgtEl>
                                        <p:attrNameLst>
                                          <p:attrName>style.visibility</p:attrName>
                                        </p:attrNameLst>
                                      </p:cBhvr>
                                      <p:to>
                                        <p:strVal val="visible"/>
                                      </p:to>
                                    </p:set>
                                    <p:anim calcmode="lin" valueType="num">
                                      <p:cBhvr additive="base">
                                        <p:cTn id="19" dur="500" fill="hold"/>
                                        <p:tgtEl>
                                          <p:spTgt spid="70664"/>
                                        </p:tgtEl>
                                        <p:attrNameLst>
                                          <p:attrName>ppt_x</p:attrName>
                                        </p:attrNameLst>
                                      </p:cBhvr>
                                      <p:tavLst>
                                        <p:tav tm="0">
                                          <p:val>
                                            <p:strVal val="0-#ppt_w/2"/>
                                          </p:val>
                                        </p:tav>
                                        <p:tav tm="100000">
                                          <p:val>
                                            <p:strVal val="#ppt_x"/>
                                          </p:val>
                                        </p:tav>
                                      </p:tavLst>
                                    </p:anim>
                                    <p:anim calcmode="lin" valueType="num">
                                      <p:cBhvr additive="base">
                                        <p:cTn id="20" dur="500" fill="hold"/>
                                        <p:tgtEl>
                                          <p:spTgt spid="7066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0668"/>
                                        </p:tgtEl>
                                        <p:attrNameLst>
                                          <p:attrName>style.visibility</p:attrName>
                                        </p:attrNameLst>
                                      </p:cBhvr>
                                      <p:to>
                                        <p:strVal val="visible"/>
                                      </p:to>
                                    </p:set>
                                    <p:anim calcmode="lin" valueType="num">
                                      <p:cBhvr additive="base">
                                        <p:cTn id="25" dur="500" fill="hold"/>
                                        <p:tgtEl>
                                          <p:spTgt spid="70668"/>
                                        </p:tgtEl>
                                        <p:attrNameLst>
                                          <p:attrName>ppt_x</p:attrName>
                                        </p:attrNameLst>
                                      </p:cBhvr>
                                      <p:tavLst>
                                        <p:tav tm="0">
                                          <p:val>
                                            <p:strVal val="1+#ppt_w/2"/>
                                          </p:val>
                                        </p:tav>
                                        <p:tav tm="100000">
                                          <p:val>
                                            <p:strVal val="#ppt_x"/>
                                          </p:val>
                                        </p:tav>
                                      </p:tavLst>
                                    </p:anim>
                                    <p:anim calcmode="lin" valueType="num">
                                      <p:cBhvr additive="base">
                                        <p:cTn id="26" dur="500" fill="hold"/>
                                        <p:tgtEl>
                                          <p:spTgt spid="7066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6" name="chimes.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0665"/>
                                        </p:tgtEl>
                                        <p:attrNameLst>
                                          <p:attrName>style.visibility</p:attrName>
                                        </p:attrNameLst>
                                      </p:cBhvr>
                                      <p:to>
                                        <p:strVal val="visible"/>
                                      </p:to>
                                    </p:set>
                                    <p:anim calcmode="lin" valueType="num">
                                      <p:cBhvr additive="base">
                                        <p:cTn id="31" dur="500" fill="hold"/>
                                        <p:tgtEl>
                                          <p:spTgt spid="70665"/>
                                        </p:tgtEl>
                                        <p:attrNameLst>
                                          <p:attrName>ppt_x</p:attrName>
                                        </p:attrNameLst>
                                      </p:cBhvr>
                                      <p:tavLst>
                                        <p:tav tm="0">
                                          <p:val>
                                            <p:strVal val="1+#ppt_w/2"/>
                                          </p:val>
                                        </p:tav>
                                        <p:tav tm="100000">
                                          <p:val>
                                            <p:strVal val="#ppt_x"/>
                                          </p:val>
                                        </p:tav>
                                      </p:tavLst>
                                    </p:anim>
                                    <p:anim calcmode="lin" valueType="num">
                                      <p:cBhvr additive="base">
                                        <p:cTn id="32" dur="500" fill="hold"/>
                                        <p:tgtEl>
                                          <p:spTgt spid="7066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70670"/>
                                        </p:tgtEl>
                                        <p:attrNameLst>
                                          <p:attrName>style.visibility</p:attrName>
                                        </p:attrNameLst>
                                      </p:cBhvr>
                                      <p:to>
                                        <p:strVal val="visible"/>
                                      </p:to>
                                    </p:set>
                                    <p:anim calcmode="lin" valueType="num">
                                      <p:cBhvr additive="base">
                                        <p:cTn id="37" dur="500" fill="hold"/>
                                        <p:tgtEl>
                                          <p:spTgt spid="70670"/>
                                        </p:tgtEl>
                                        <p:attrNameLst>
                                          <p:attrName>ppt_x</p:attrName>
                                        </p:attrNameLst>
                                      </p:cBhvr>
                                      <p:tavLst>
                                        <p:tav tm="0">
                                          <p:val>
                                            <p:strVal val="#ppt_x"/>
                                          </p:val>
                                        </p:tav>
                                        <p:tav tm="100000">
                                          <p:val>
                                            <p:strVal val="#ppt_x"/>
                                          </p:val>
                                        </p:tav>
                                      </p:tavLst>
                                    </p:anim>
                                    <p:anim calcmode="lin" valueType="num">
                                      <p:cBhvr additive="base">
                                        <p:cTn id="38" dur="500" fill="hold"/>
                                        <p:tgtEl>
                                          <p:spTgt spid="7067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6" name="chimes.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70666"/>
                                        </p:tgtEl>
                                        <p:attrNameLst>
                                          <p:attrName>style.visibility</p:attrName>
                                        </p:attrNameLst>
                                      </p:cBhvr>
                                      <p:to>
                                        <p:strVal val="visible"/>
                                      </p:to>
                                    </p:set>
                                    <p:anim calcmode="lin" valueType="num">
                                      <p:cBhvr additive="base">
                                        <p:cTn id="43" dur="500" fill="hold"/>
                                        <p:tgtEl>
                                          <p:spTgt spid="70666"/>
                                        </p:tgtEl>
                                        <p:attrNameLst>
                                          <p:attrName>ppt_x</p:attrName>
                                        </p:attrNameLst>
                                      </p:cBhvr>
                                      <p:tavLst>
                                        <p:tav tm="0">
                                          <p:val>
                                            <p:strVal val="1+#ppt_w/2"/>
                                          </p:val>
                                        </p:tav>
                                        <p:tav tm="100000">
                                          <p:val>
                                            <p:strVal val="#ppt_x"/>
                                          </p:val>
                                        </p:tav>
                                      </p:tavLst>
                                    </p:anim>
                                    <p:anim calcmode="lin" valueType="num">
                                      <p:cBhvr additive="base">
                                        <p:cTn id="44" dur="500" fill="hold"/>
                                        <p:tgtEl>
                                          <p:spTgt spid="7066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0669"/>
                                        </p:tgtEl>
                                        <p:attrNameLst>
                                          <p:attrName>style.visibility</p:attrName>
                                        </p:attrNameLst>
                                      </p:cBhvr>
                                      <p:to>
                                        <p:strVal val="visible"/>
                                      </p:to>
                                    </p:set>
                                    <p:anim calcmode="lin" valueType="num">
                                      <p:cBhvr additive="base">
                                        <p:cTn id="49" dur="500" fill="hold"/>
                                        <p:tgtEl>
                                          <p:spTgt spid="70669"/>
                                        </p:tgtEl>
                                        <p:attrNameLst>
                                          <p:attrName>ppt_x</p:attrName>
                                        </p:attrNameLst>
                                      </p:cBhvr>
                                      <p:tavLst>
                                        <p:tav tm="0">
                                          <p:val>
                                            <p:strVal val="#ppt_x"/>
                                          </p:val>
                                        </p:tav>
                                        <p:tav tm="100000">
                                          <p:val>
                                            <p:strVal val="#ppt_x"/>
                                          </p:val>
                                        </p:tav>
                                      </p:tavLst>
                                    </p:anim>
                                    <p:anim calcmode="lin" valueType="num">
                                      <p:cBhvr additive="base">
                                        <p:cTn id="50" dur="500" fill="hold"/>
                                        <p:tgtEl>
                                          <p:spTgt spid="7066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6"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3" grpId="0"/>
      <p:bldP spid="70667" grpId="0" bldLvl="0" animBg="1"/>
      <p:bldP spid="70664" grpId="0"/>
      <p:bldP spid="70668" grpId="0" bldLvl="0" animBg="1"/>
      <p:bldP spid="70665" grpId="0"/>
      <p:bldP spid="70670" grpId="0" bldLvl="0" animBg="1"/>
      <p:bldP spid="70666" grpId="0"/>
      <p:bldP spid="70669"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96834" y="1828868"/>
            <a:ext cx="5197561" cy="4176657"/>
          </a:xfrm>
          <a:prstGeom prst="rect">
            <a:avLst/>
          </a:prstGeom>
          <a:ln>
            <a:noFill/>
          </a:ln>
          <a:effectLst>
            <a:outerShdw blurRad="190500" algn="tl" rotWithShape="0">
              <a:srgbClr val="000000">
                <a:alpha val="70000"/>
              </a:srgbClr>
            </a:outerShdw>
          </a:effectLst>
        </p:spPr>
      </p:pic>
      <p:sp>
        <p:nvSpPr>
          <p:cNvPr id="9" name="矩形 8"/>
          <p:cNvSpPr/>
          <p:nvPr/>
        </p:nvSpPr>
        <p:spPr>
          <a:xfrm>
            <a:off x="803970" y="323364"/>
            <a:ext cx="296545" cy="553085"/>
          </a:xfrm>
          <a:prstGeom prst="rect">
            <a:avLst/>
          </a:prstGeom>
        </p:spPr>
        <p:txBody>
          <a:bodyPr wrap="none">
            <a:spAutoFit/>
          </a:bodyPr>
          <a:lstStyle/>
          <a:p>
            <a:r>
              <a:rPr lang="zh-CN" altLang="en-US" sz="3000" b="1" dirty="0">
                <a:solidFill>
                  <a:schemeClr val="bg1"/>
                </a:solidFill>
              </a:rPr>
              <a:t> </a:t>
            </a:r>
            <a:endParaRPr lang="zh-CN" altLang="en-US" sz="3000" b="1" dirty="0">
              <a:solidFill>
                <a:schemeClr val="bg1"/>
              </a:solidFill>
            </a:endParaRPr>
          </a:p>
        </p:txBody>
      </p:sp>
      <p:sp>
        <p:nvSpPr>
          <p:cNvPr id="10" name="五边形 1"/>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16" name="矩形 15"/>
          <p:cNvSpPr/>
          <p:nvPr/>
        </p:nvSpPr>
        <p:spPr>
          <a:xfrm>
            <a:off x="7150521" y="6533412"/>
            <a:ext cx="3654697"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
        <p:nvSpPr>
          <p:cNvPr id="3" name="文本框 2"/>
          <p:cNvSpPr txBox="1"/>
          <p:nvPr/>
        </p:nvSpPr>
        <p:spPr>
          <a:xfrm>
            <a:off x="95885" y="207645"/>
            <a:ext cx="7054850" cy="1168400"/>
          </a:xfrm>
          <a:prstGeom prst="rect">
            <a:avLst/>
          </a:prstGeom>
          <a:noFill/>
        </p:spPr>
        <p:txBody>
          <a:bodyPr wrap="square" rtlCol="0">
            <a:spAutoFit/>
          </a:bodyPr>
          <a:p>
            <a:pPr algn="ctr">
              <a:spcBef>
                <a:spcPct val="50000"/>
              </a:spcBef>
            </a:pPr>
            <a:r>
              <a:rPr lang="zh-CN" altLang="en-US" sz="2800" dirty="0">
                <a:solidFill>
                  <a:schemeClr val="tx2"/>
                </a:solidFill>
                <a:latin typeface="黑体" panose="02010609060101010101" charset="-122"/>
                <a:ea typeface="黑体" panose="02010609060101010101" charset="-122"/>
                <a:sym typeface="+mn-ea"/>
              </a:rPr>
              <a:t>联合国粮农组织提出的贫困与富裕划分标准</a:t>
            </a:r>
            <a:endParaRPr lang="zh-CN" altLang="en-US" sz="2800" dirty="0">
              <a:solidFill>
                <a:schemeClr val="tx2"/>
              </a:solidFill>
              <a:latin typeface="黑体" panose="02010609060101010101" charset="-122"/>
              <a:ea typeface="黑体" panose="02010609060101010101" charset="-122"/>
            </a:endParaRPr>
          </a:p>
          <a:p>
            <a:pPr algn="ctr">
              <a:spcBef>
                <a:spcPct val="50000"/>
              </a:spcBef>
            </a:pPr>
            <a:r>
              <a:rPr lang="zh-CN" altLang="en-US" sz="2800" b="1" dirty="0">
                <a:solidFill>
                  <a:schemeClr val="accent2"/>
                </a:solidFill>
                <a:latin typeface="黑体" panose="02010609060101010101" charset="-122"/>
                <a:ea typeface="黑体" panose="02010609060101010101" charset="-122"/>
                <a:sym typeface="+mn-ea"/>
              </a:rPr>
              <a:t>（按恩格尔系数）</a:t>
            </a:r>
            <a:endParaRPr lang="zh-CN" altLang="en-US" sz="2800"/>
          </a:p>
        </p:txBody>
      </p:sp>
      <p:sp>
        <p:nvSpPr>
          <p:cNvPr id="111620" name="Text Box 4"/>
          <p:cNvSpPr txBox="1"/>
          <p:nvPr/>
        </p:nvSpPr>
        <p:spPr>
          <a:xfrm>
            <a:off x="711200" y="2021840"/>
            <a:ext cx="5481955" cy="3107690"/>
          </a:xfrm>
          <a:prstGeom prst="rect">
            <a:avLst/>
          </a:prstGeom>
          <a:noFill/>
          <a:ln w="9525">
            <a:noFill/>
          </a:ln>
        </p:spPr>
        <p:txBody>
          <a:bodyPr wrap="square">
            <a:spAutoFit/>
          </a:bodyPr>
          <a:p>
            <a:pPr>
              <a:spcBef>
                <a:spcPct val="50000"/>
              </a:spcBef>
            </a:pPr>
            <a:r>
              <a:rPr lang="en-US" altLang="zh-CN" sz="2800" b="1" dirty="0">
                <a:latin typeface="黑体" panose="02010609060101010101" charset="-122"/>
                <a:ea typeface="黑体" panose="02010609060101010101" charset="-122"/>
              </a:rPr>
              <a:t>59%</a:t>
            </a:r>
            <a:r>
              <a:rPr lang="zh-CN" altLang="en-US" sz="2800" b="1" dirty="0">
                <a:latin typeface="黑体" panose="02010609060101010101" charset="-122"/>
                <a:ea typeface="黑体" panose="02010609060101010101" charset="-122"/>
              </a:rPr>
              <a:t>以上         为绝对贫困   </a:t>
            </a:r>
            <a:endParaRPr lang="zh-CN" altLang="en-US" sz="2800" b="1" dirty="0">
              <a:latin typeface="黑体" panose="02010609060101010101" charset="-122"/>
              <a:ea typeface="黑体" panose="02010609060101010101" charset="-122"/>
            </a:endParaRPr>
          </a:p>
          <a:p>
            <a:pPr>
              <a:spcBef>
                <a:spcPct val="50000"/>
              </a:spcBef>
            </a:pPr>
            <a:r>
              <a:rPr lang="en-US" altLang="zh-CN" sz="2800" b="1" dirty="0">
                <a:latin typeface="黑体" panose="02010609060101010101" charset="-122"/>
                <a:ea typeface="黑体" panose="02010609060101010101" charset="-122"/>
              </a:rPr>
              <a:t>50%</a:t>
            </a:r>
            <a:r>
              <a:rPr lang="en-US" altLang="zh-CN" sz="2800" b="1" dirty="0">
                <a:latin typeface="Times New Roman" panose="02020603050405020304" pitchFamily="18" charset="0"/>
                <a:ea typeface="黑体" panose="02010609060101010101" charset="-122"/>
              </a:rPr>
              <a:t>——</a:t>
            </a:r>
            <a:r>
              <a:rPr lang="en-US" altLang="zh-CN" sz="2800" b="1" dirty="0">
                <a:latin typeface="黑体" panose="02010609060101010101" charset="-122"/>
                <a:ea typeface="黑体" panose="02010609060101010101" charset="-122"/>
              </a:rPr>
              <a:t>59%      </a:t>
            </a:r>
            <a:r>
              <a:rPr lang="zh-CN" altLang="en-US" sz="2800" b="1" dirty="0">
                <a:latin typeface="黑体" panose="02010609060101010101" charset="-122"/>
                <a:ea typeface="黑体" panose="02010609060101010101" charset="-122"/>
              </a:rPr>
              <a:t>为勉强度日</a:t>
            </a:r>
            <a:endParaRPr lang="zh-CN" altLang="en-US" sz="2800" b="1" dirty="0">
              <a:latin typeface="黑体" panose="02010609060101010101" charset="-122"/>
              <a:ea typeface="黑体" panose="02010609060101010101" charset="-122"/>
            </a:endParaRPr>
          </a:p>
          <a:p>
            <a:pPr>
              <a:spcBef>
                <a:spcPct val="50000"/>
              </a:spcBef>
            </a:pPr>
            <a:r>
              <a:rPr lang="en-US" altLang="zh-CN" sz="2800" b="1" dirty="0">
                <a:latin typeface="黑体" panose="02010609060101010101" charset="-122"/>
                <a:ea typeface="黑体" panose="02010609060101010101" charset="-122"/>
              </a:rPr>
              <a:t>40%</a:t>
            </a:r>
            <a:r>
              <a:rPr lang="en-US" altLang="zh-CN" sz="2800" b="1" dirty="0">
                <a:latin typeface="Times New Roman" panose="02020603050405020304" pitchFamily="18" charset="0"/>
                <a:ea typeface="黑体" panose="02010609060101010101" charset="-122"/>
              </a:rPr>
              <a:t>——</a:t>
            </a:r>
            <a:r>
              <a:rPr lang="en-US" altLang="zh-CN" sz="2800" b="1" dirty="0">
                <a:latin typeface="黑体" panose="02010609060101010101" charset="-122"/>
                <a:ea typeface="黑体" panose="02010609060101010101" charset="-122"/>
              </a:rPr>
              <a:t>50%      </a:t>
            </a:r>
            <a:r>
              <a:rPr lang="zh-CN" altLang="en-US" sz="2800" b="1" dirty="0">
                <a:latin typeface="黑体" panose="02010609060101010101" charset="-122"/>
                <a:ea typeface="黑体" panose="02010609060101010101" charset="-122"/>
              </a:rPr>
              <a:t>为小康水平  </a:t>
            </a:r>
            <a:endParaRPr lang="zh-CN" altLang="en-US" sz="2800" b="1" dirty="0">
              <a:latin typeface="黑体" panose="02010609060101010101" charset="-122"/>
              <a:ea typeface="黑体" panose="02010609060101010101" charset="-122"/>
            </a:endParaRPr>
          </a:p>
          <a:p>
            <a:pPr>
              <a:spcBef>
                <a:spcPct val="50000"/>
              </a:spcBef>
            </a:pPr>
            <a:r>
              <a:rPr lang="en-US" altLang="zh-CN" sz="2800" b="1" dirty="0">
                <a:latin typeface="黑体" panose="02010609060101010101" charset="-122"/>
                <a:ea typeface="黑体" panose="02010609060101010101" charset="-122"/>
              </a:rPr>
              <a:t>30%</a:t>
            </a:r>
            <a:r>
              <a:rPr lang="en-US" altLang="zh-CN" sz="2800" b="1" dirty="0">
                <a:latin typeface="Times New Roman" panose="02020603050405020304" pitchFamily="18" charset="0"/>
                <a:ea typeface="黑体" panose="02010609060101010101" charset="-122"/>
              </a:rPr>
              <a:t>——</a:t>
            </a:r>
            <a:r>
              <a:rPr lang="en-US" altLang="zh-CN" sz="2800" b="1" dirty="0">
                <a:latin typeface="黑体" panose="02010609060101010101" charset="-122"/>
                <a:ea typeface="黑体" panose="02010609060101010101" charset="-122"/>
              </a:rPr>
              <a:t>40%      </a:t>
            </a:r>
            <a:r>
              <a:rPr lang="zh-CN" altLang="en-US" sz="2800" b="1" dirty="0">
                <a:latin typeface="黑体" panose="02010609060101010101" charset="-122"/>
                <a:ea typeface="黑体" panose="02010609060101010101" charset="-122"/>
              </a:rPr>
              <a:t>为富裕</a:t>
            </a:r>
            <a:endParaRPr lang="zh-CN" altLang="en-US" sz="2800" b="1" dirty="0">
              <a:latin typeface="黑体" panose="02010609060101010101" charset="-122"/>
              <a:ea typeface="黑体" panose="02010609060101010101" charset="-122"/>
            </a:endParaRPr>
          </a:p>
          <a:p>
            <a:pPr>
              <a:spcBef>
                <a:spcPct val="50000"/>
              </a:spcBef>
            </a:pPr>
            <a:r>
              <a:rPr lang="en-US" altLang="zh-CN" sz="2800" b="1" dirty="0">
                <a:latin typeface="黑体" panose="02010609060101010101" charset="-122"/>
                <a:ea typeface="黑体" panose="02010609060101010101" charset="-122"/>
              </a:rPr>
              <a:t>30%</a:t>
            </a:r>
            <a:r>
              <a:rPr lang="zh-CN" altLang="en-US" sz="2800" b="1" dirty="0">
                <a:latin typeface="黑体" panose="02010609060101010101" charset="-122"/>
                <a:ea typeface="黑体" panose="02010609060101010101" charset="-122"/>
              </a:rPr>
              <a:t>以下         为最富裕</a:t>
            </a:r>
            <a:endParaRPr lang="zh-CN" altLang="en-US" sz="2800" b="1" dirty="0">
              <a:latin typeface="黑体" panose="02010609060101010101" charset="-122"/>
              <a:ea typeface="黑体" panose="02010609060101010101" charset="-122"/>
            </a:endParaRP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111620"/>
                                        </p:tgtEl>
                                        <p:attrNameLst>
                                          <p:attrName>style.visibility</p:attrName>
                                        </p:attrNameLst>
                                      </p:cBhvr>
                                      <p:to>
                                        <p:strVal val="visible"/>
                                      </p:to>
                                    </p:set>
                                    <p:anim calcmode="lin" valueType="num">
                                      <p:cBhvr>
                                        <p:cTn id="7" dur="500" fill="hold"/>
                                        <p:tgtEl>
                                          <p:spTgt spid="111620"/>
                                        </p:tgtEl>
                                        <p:attrNameLst>
                                          <p:attrName>ppt_w</p:attrName>
                                        </p:attrNameLst>
                                      </p:cBhvr>
                                      <p:tavLst>
                                        <p:tav tm="0">
                                          <p:val>
                                            <p:strVal val="#ppt_w*0.05"/>
                                          </p:val>
                                        </p:tav>
                                        <p:tav tm="100000">
                                          <p:val>
                                            <p:strVal val="#ppt_w"/>
                                          </p:val>
                                        </p:tav>
                                      </p:tavLst>
                                    </p:anim>
                                    <p:anim calcmode="lin" valueType="num">
                                      <p:cBhvr>
                                        <p:cTn id="8" dur="500" fill="hold"/>
                                        <p:tgtEl>
                                          <p:spTgt spid="111620"/>
                                        </p:tgtEl>
                                        <p:attrNameLst>
                                          <p:attrName>ppt_h</p:attrName>
                                        </p:attrNameLst>
                                      </p:cBhvr>
                                      <p:tavLst>
                                        <p:tav tm="0">
                                          <p:val>
                                            <p:strVal val="#ppt_h"/>
                                          </p:val>
                                        </p:tav>
                                        <p:tav tm="100000">
                                          <p:val>
                                            <p:strVal val="#ppt_h"/>
                                          </p:val>
                                        </p:tav>
                                      </p:tavLst>
                                    </p:anim>
                                    <p:anim calcmode="lin" valueType="num">
                                      <p:cBhvr>
                                        <p:cTn id="9" dur="500" fill="hold"/>
                                        <p:tgtEl>
                                          <p:spTgt spid="111620"/>
                                        </p:tgtEl>
                                        <p:attrNameLst>
                                          <p:attrName>ppt_x</p:attrName>
                                        </p:attrNameLst>
                                      </p:cBhvr>
                                      <p:tavLst>
                                        <p:tav tm="0">
                                          <p:val>
                                            <p:strVal val="#ppt_x-.2"/>
                                          </p:val>
                                        </p:tav>
                                        <p:tav tm="100000">
                                          <p:val>
                                            <p:strVal val="#ppt_x"/>
                                          </p:val>
                                        </p:tav>
                                      </p:tavLst>
                                    </p:anim>
                                    <p:anim calcmode="lin" valueType="num">
                                      <p:cBhvr>
                                        <p:cTn id="10" dur="500" fill="hold"/>
                                        <p:tgtEl>
                                          <p:spTgt spid="111620"/>
                                        </p:tgtEl>
                                        <p:attrNameLst>
                                          <p:attrName>ppt_y</p:attrName>
                                        </p:attrNameLst>
                                      </p:cBhvr>
                                      <p:tavLst>
                                        <p:tav tm="0">
                                          <p:val>
                                            <p:strVal val="#ppt_y"/>
                                          </p:val>
                                        </p:tav>
                                        <p:tav tm="100000">
                                          <p:val>
                                            <p:strVal val="#ppt_y"/>
                                          </p:val>
                                        </p:tav>
                                      </p:tavLst>
                                    </p:anim>
                                    <p:animEffect transition="in" filter="fade">
                                      <p:cBhvr>
                                        <p:cTn id="11" dur="500"/>
                                        <p:tgtEl>
                                          <p:spTgt spid="111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20" name="Text Box 6"/>
          <p:cNvSpPr txBox="1"/>
          <p:nvPr/>
        </p:nvSpPr>
        <p:spPr>
          <a:xfrm>
            <a:off x="3065145" y="923290"/>
            <a:ext cx="4535805" cy="829945"/>
          </a:xfrm>
          <a:prstGeom prst="rect">
            <a:avLst/>
          </a:prstGeom>
          <a:solidFill>
            <a:srgbClr val="CCFFFF"/>
          </a:solidFill>
          <a:ln w="9525">
            <a:noFill/>
          </a:ln>
        </p:spPr>
        <p:txBody>
          <a:bodyPr wrap="square">
            <a:spAutoFit/>
          </a:bodyPr>
          <a:p>
            <a:pPr>
              <a:spcBef>
                <a:spcPct val="50000"/>
              </a:spcBef>
            </a:pPr>
            <a:r>
              <a:rPr lang="en-US" altLang="zh-CN" sz="2400" dirty="0">
                <a:latin typeface="Arial" panose="020B0604020202020204" pitchFamily="34" charset="0"/>
              </a:rPr>
              <a:t>         </a:t>
            </a:r>
            <a:r>
              <a:rPr lang="zh-CN" altLang="en-US" sz="2400" dirty="0">
                <a:latin typeface="Arial" panose="020B0604020202020204" pitchFamily="34" charset="0"/>
              </a:rPr>
              <a:t>表</a:t>
            </a:r>
            <a:r>
              <a:rPr lang="en-US" altLang="zh-CN" sz="2400" dirty="0">
                <a:latin typeface="Arial" panose="020B0604020202020204" pitchFamily="34" charset="0"/>
              </a:rPr>
              <a:t>6-10   </a:t>
            </a:r>
            <a:r>
              <a:rPr lang="zh-CN" altLang="en-US" sz="2400" dirty="0">
                <a:latin typeface="Arial" panose="020B0604020202020204" pitchFamily="34" charset="0"/>
              </a:rPr>
              <a:t>部分国家的贫困线</a:t>
            </a:r>
            <a:endParaRPr lang="zh-CN" altLang="en-US" sz="2400" b="1" dirty="0">
              <a:solidFill>
                <a:srgbClr val="666699"/>
              </a:solidFill>
              <a:latin typeface="Arial" panose="020B0604020202020204" pitchFamily="34" charset="0"/>
              <a:ea typeface="黑体" panose="02010609060101010101" charset="-122"/>
            </a:endParaRPr>
          </a:p>
        </p:txBody>
      </p:sp>
      <p:pic>
        <p:nvPicPr>
          <p:cNvPr id="58374" name="Picture 6"/>
          <p:cNvPicPr>
            <a:picLocks noChangeAspect="1" noChangeArrowheads="1"/>
          </p:cNvPicPr>
          <p:nvPr/>
        </p:nvPicPr>
        <p:blipFill>
          <a:blip r:embed="rId1"/>
          <a:srcRect/>
          <a:stretch>
            <a:fillRect/>
          </a:stretch>
        </p:blipFill>
        <p:spPr bwMode="auto">
          <a:xfrm>
            <a:off x="1329055" y="1383665"/>
            <a:ext cx="7773035" cy="2059305"/>
          </a:xfrm>
          <a:prstGeom prst="rect">
            <a:avLst/>
          </a:prstGeom>
          <a:noFill/>
          <a:ln w="9525">
            <a:noFill/>
            <a:miter lim="800000"/>
            <a:headEnd/>
            <a:tailEnd/>
          </a:ln>
          <a:effectLst>
            <a:prstShdw prst="shdw17" dist="17961" dir="2700000">
              <a:srgbClr val="9999FF">
                <a:gamma/>
                <a:shade val="60000"/>
                <a:invGamma/>
              </a:srgbClr>
            </a:prstShdw>
          </a:effectLst>
        </p:spPr>
      </p:pic>
      <p:sp>
        <p:nvSpPr>
          <p:cNvPr id="61442" name="Rectangle 3"/>
          <p:cNvSpPr>
            <a:spLocks noGrp="1"/>
          </p:cNvSpPr>
          <p:nvPr/>
        </p:nvSpPr>
        <p:spPr>
          <a:xfrm>
            <a:off x="1363980" y="3671570"/>
            <a:ext cx="7738110" cy="2348230"/>
          </a:xfrm>
          <a:prstGeom prst="rect">
            <a:avLst/>
          </a:prstGeom>
          <a:noFill/>
          <a:ln w="9525">
            <a:solidFill>
              <a:srgbClr val="FF3300">
                <a:alpha val="100000"/>
              </a:srgbClr>
            </a:solidFill>
            <a:miter/>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zh-CN" altLang="en-US" dirty="0"/>
              <a:t>表</a:t>
            </a:r>
            <a:r>
              <a:rPr lang="en-US" altLang="zh-CN" dirty="0"/>
              <a:t>6-11      </a:t>
            </a:r>
            <a:r>
              <a:rPr lang="zh-CN" altLang="en-US" dirty="0"/>
              <a:t>中国</a:t>
            </a:r>
            <a:r>
              <a:rPr lang="en-US" altLang="zh-CN" dirty="0"/>
              <a:t>1985-2011</a:t>
            </a:r>
            <a:r>
              <a:rPr lang="zh-CN" altLang="en-US" dirty="0"/>
              <a:t>农村贫困线及贫困人口</a:t>
            </a:r>
            <a:endParaRPr lang="zh-CN" altLang="en-US" dirty="0"/>
          </a:p>
          <a:p>
            <a:pPr>
              <a:buNone/>
            </a:pPr>
            <a:r>
              <a:rPr lang="zh-CN" altLang="en-US" dirty="0"/>
              <a:t>     </a:t>
            </a:r>
            <a:endParaRPr lang="zh-CN" altLang="en-US" dirty="0"/>
          </a:p>
        </p:txBody>
      </p:sp>
      <p:pic>
        <p:nvPicPr>
          <p:cNvPr id="59395" name="Picture 3"/>
          <p:cNvPicPr>
            <a:picLocks noChangeAspect="1" noChangeArrowheads="1"/>
          </p:cNvPicPr>
          <p:nvPr/>
        </p:nvPicPr>
        <p:blipFill>
          <a:blip r:embed="rId2"/>
          <a:srcRect/>
          <a:stretch>
            <a:fillRect/>
          </a:stretch>
        </p:blipFill>
        <p:spPr bwMode="auto">
          <a:xfrm>
            <a:off x="1199515" y="4140835"/>
            <a:ext cx="7887335" cy="1909445"/>
          </a:xfrm>
          <a:prstGeom prst="rect">
            <a:avLst/>
          </a:prstGeom>
          <a:noFill/>
          <a:ln w="9525">
            <a:noFill/>
            <a:miter lim="800000"/>
            <a:headEnd/>
            <a:tailEnd/>
          </a:ln>
          <a:effectLst>
            <a:prstShdw prst="shdw17" dist="17961" dir="2700000">
              <a:srgbClr val="9999FF">
                <a:gamma/>
                <a:shade val="60000"/>
                <a:invGamma/>
              </a:srgbClr>
            </a:prstShdw>
          </a:effectLst>
        </p:spPr>
      </p:pic>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3"/>
          <p:cNvSpPr>
            <a:spLocks noGrp="1"/>
          </p:cNvSpPr>
          <p:nvPr/>
        </p:nvSpPr>
        <p:spPr>
          <a:xfrm>
            <a:off x="233680" y="873125"/>
            <a:ext cx="5661025" cy="4400550"/>
          </a:xfrm>
          <a:prstGeom prst="rect">
            <a:avLst/>
          </a:prstGeom>
          <a:noFill/>
          <a:ln w="9525">
            <a:solidFill>
              <a:srgbClr val="FF3300">
                <a:alpha val="100000"/>
              </a:srgbClr>
            </a:solidFill>
            <a:miter/>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endParaRPr lang="en-US" altLang="zh-CN" dirty="0"/>
          </a:p>
          <a:p>
            <a:pPr>
              <a:buNone/>
            </a:pPr>
            <a:r>
              <a:rPr lang="en-US" altLang="zh-CN" dirty="0"/>
              <a:t>2.  </a:t>
            </a:r>
            <a:r>
              <a:rPr lang="zh-CN" altLang="en-US" dirty="0"/>
              <a:t>多维贫困测度</a:t>
            </a:r>
            <a:endParaRPr lang="en-US" altLang="zh-CN" dirty="0"/>
          </a:p>
          <a:p>
            <a:pPr>
              <a:buNone/>
            </a:pPr>
            <a:r>
              <a:rPr lang="en-US" altLang="zh-CN" dirty="0"/>
              <a:t>    </a:t>
            </a:r>
            <a:r>
              <a:rPr lang="zh-CN" altLang="en-US" dirty="0"/>
              <a:t>（</a:t>
            </a:r>
            <a:r>
              <a:rPr lang="en-US" altLang="zh-CN" dirty="0"/>
              <a:t>1</a:t>
            </a:r>
            <a:r>
              <a:rPr lang="zh-CN" altLang="en-US" dirty="0"/>
              <a:t>）物质生活质量指数（</a:t>
            </a:r>
            <a:r>
              <a:rPr lang="en-US" altLang="zh-CN" dirty="0"/>
              <a:t> PQLI</a:t>
            </a:r>
            <a:r>
              <a:rPr lang="zh-CN" altLang="en-US" dirty="0"/>
              <a:t>）</a:t>
            </a:r>
            <a:endParaRPr lang="en-US" altLang="zh-CN" dirty="0"/>
          </a:p>
          <a:p>
            <a:pPr>
              <a:buNone/>
            </a:pPr>
            <a:r>
              <a:rPr lang="en-US" altLang="zh-CN" dirty="0"/>
              <a:t>    </a:t>
            </a:r>
            <a:r>
              <a:rPr lang="zh-CN" altLang="en-US" dirty="0"/>
              <a:t>（</a:t>
            </a:r>
            <a:r>
              <a:rPr lang="en-US" altLang="zh-CN" dirty="0"/>
              <a:t>2</a:t>
            </a:r>
            <a:r>
              <a:rPr lang="zh-CN" altLang="en-US" dirty="0"/>
              <a:t>）人类发展指数（</a:t>
            </a:r>
            <a:r>
              <a:rPr lang="en-US" altLang="zh-CN" dirty="0"/>
              <a:t>HDI</a:t>
            </a:r>
            <a:r>
              <a:rPr lang="zh-CN" altLang="en-US" dirty="0"/>
              <a:t>）</a:t>
            </a:r>
            <a:endParaRPr lang="en-US" altLang="zh-CN" dirty="0"/>
          </a:p>
          <a:p>
            <a:pPr>
              <a:buNone/>
            </a:pPr>
            <a:r>
              <a:rPr lang="zh-CN" altLang="en-US" dirty="0"/>
              <a:t>    （</a:t>
            </a:r>
            <a:r>
              <a:rPr lang="en-US" altLang="zh-CN" dirty="0"/>
              <a:t>3</a:t>
            </a:r>
            <a:r>
              <a:rPr lang="zh-CN" altLang="en-US" dirty="0"/>
              <a:t>）人类贫穷指数（</a:t>
            </a:r>
            <a:r>
              <a:rPr lang="en-US" altLang="zh-CN" dirty="0"/>
              <a:t>HPI) </a:t>
            </a:r>
            <a:endParaRPr lang="en-US" altLang="zh-CN" dirty="0"/>
          </a:p>
          <a:p>
            <a:pPr>
              <a:buNone/>
            </a:pPr>
            <a:r>
              <a:rPr lang="en-US" altLang="zh-CN" dirty="0"/>
              <a:t>    </a:t>
            </a:r>
            <a:r>
              <a:rPr lang="zh-CN" altLang="en-US" dirty="0"/>
              <a:t>（</a:t>
            </a:r>
            <a:r>
              <a:rPr lang="en-US" altLang="zh-CN" dirty="0"/>
              <a:t>4</a:t>
            </a:r>
            <a:r>
              <a:rPr lang="zh-CN" altLang="en-US" dirty="0"/>
              <a:t>）多维贫困指数（</a:t>
            </a:r>
            <a:r>
              <a:rPr lang="en-US" altLang="zh-CN" dirty="0"/>
              <a:t>MPI</a:t>
            </a:r>
            <a:r>
              <a:rPr lang="zh-CN" altLang="en-US" dirty="0"/>
              <a:t>）</a:t>
            </a:r>
            <a:endParaRPr lang="zh-CN" altLang="en-US" dirty="0"/>
          </a:p>
        </p:txBody>
      </p:sp>
      <p:pic>
        <p:nvPicPr>
          <p:cNvPr id="9" name="图片 8"/>
          <p:cNvPicPr>
            <a:picLocks noChangeAspect="1"/>
          </p:cNvPicPr>
          <p:nvPr/>
        </p:nvPicPr>
        <p:blipFill rotWithShape="1">
          <a:blip r:embed="rId1"/>
          <a:srcRect/>
          <a:stretch>
            <a:fillRect/>
          </a:stretch>
        </p:blipFill>
        <p:spPr>
          <a:xfrm>
            <a:off x="5894705" y="873125"/>
            <a:ext cx="6069330" cy="5045075"/>
          </a:xfrm>
          <a:prstGeom prst="rect">
            <a:avLst/>
          </a:prstGeom>
        </p:spPr>
      </p:pic>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1435" y="183515"/>
            <a:ext cx="5186045" cy="553085"/>
          </a:xfrm>
          <a:prstGeom prst="rect">
            <a:avLst/>
          </a:prstGeom>
          <a:noFill/>
        </p:spPr>
        <p:txBody>
          <a:bodyPr wrap="square" rtlCol="0">
            <a:spAutoFit/>
          </a:bodyPr>
          <a:p>
            <a:r>
              <a:rPr lang="en-US" altLang="zh-CN" sz="3000" b="1" dirty="0">
                <a:solidFill>
                  <a:srgbClr val="CC0000"/>
                </a:solidFill>
                <a:latin typeface="Arial" panose="020B0604020202020204" pitchFamily="34" charset="0"/>
                <a:ea typeface="黑体" panose="02010609060101010101" charset="-122"/>
                <a:cs typeface="+mn-ea"/>
                <a:sym typeface="+mn-ea"/>
              </a:rPr>
              <a:t>6.1 </a:t>
            </a:r>
            <a:r>
              <a:rPr lang="zh-CN" altLang="en-US" sz="3000" b="1" dirty="0">
                <a:solidFill>
                  <a:srgbClr val="CC0000"/>
                </a:solidFill>
                <a:latin typeface="Arial" panose="020B0604020202020204" pitchFamily="34" charset="0"/>
                <a:ea typeface="黑体" panose="02010609060101010101" charset="-122"/>
                <a:cs typeface="+mn-ea"/>
                <a:sym typeface="+mn-ea"/>
              </a:rPr>
              <a:t>产业与市场结构统计</a:t>
            </a:r>
            <a:endParaRPr lang="zh-CN" altLang="en-US"/>
          </a:p>
        </p:txBody>
      </p:sp>
      <p:sp>
        <p:nvSpPr>
          <p:cNvPr id="2" name="文本框 1"/>
          <p:cNvSpPr txBox="1"/>
          <p:nvPr/>
        </p:nvSpPr>
        <p:spPr>
          <a:xfrm>
            <a:off x="862965" y="1447800"/>
            <a:ext cx="10111740" cy="4154170"/>
          </a:xfrm>
          <a:prstGeom prst="rect">
            <a:avLst/>
          </a:prstGeom>
          <a:noFill/>
        </p:spPr>
        <p:txBody>
          <a:bodyPr wrap="square" rtlCol="0">
            <a:spAutoFit/>
          </a:bodyPr>
          <a:p>
            <a:pPr algn="l"/>
            <a:r>
              <a:rPr lang="en-US" altLang="zh-CN" sz="2400"/>
              <a:t>       </a:t>
            </a:r>
            <a:endParaRPr lang="en-US" altLang="zh-CN" sz="2400"/>
          </a:p>
          <a:p>
            <a:pPr algn="l"/>
            <a:r>
              <a:rPr lang="en-US" altLang="zh-CN" sz="2400"/>
              <a:t>      </a:t>
            </a:r>
            <a:r>
              <a:rPr lang="zh-CN" altLang="en-US" sz="2400">
                <a:latin typeface="宋体" panose="02010600030101010101" pitchFamily="2" charset="-122"/>
                <a:ea typeface="宋体" panose="02010600030101010101" pitchFamily="2" charset="-122"/>
                <a:cs typeface="宋体" panose="02010600030101010101" pitchFamily="2" charset="-122"/>
              </a:rPr>
              <a:t>产业结构是指各产业的构成及各产业之间的联系和比例关系。产业部门的构成及相互之间的联系、比例关系不同、对经济增长的贡献大小也不同。一个国家或地区的工业化与经济发展的程度很大程度上是通过产业结构的状况来反映的。合理的产业结构对促进经济社会发展和改善人民物质文化生活具有关键作用。</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r>
              <a:rPr lang="zh-CN" altLang="en-US" sz="2400">
                <a:latin typeface="宋体" panose="02010600030101010101" pitchFamily="2" charset="-122"/>
                <a:ea typeface="宋体" panose="02010600030101010101" pitchFamily="2" charset="-122"/>
                <a:cs typeface="宋体" panose="02010600030101010101" pitchFamily="2" charset="-122"/>
              </a:rPr>
              <a:t>    产业结构调整包括产业结构合理化和高级化两个方面。产业结构合理化是指各产业之间相互协调，有较强的产业结构转换能力和良好的适应性，能适应市场需求变化，并带来最佳效益的产业结构；产业结构高级化又称产业结构升级，是指产业结构系统从较低级形式向较高级形式的转化过程。</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534035" y="925830"/>
            <a:ext cx="4583430" cy="583565"/>
          </a:xfrm>
          <a:prstGeom prst="rect">
            <a:avLst/>
          </a:prstGeom>
          <a:noFill/>
        </p:spPr>
        <p:txBody>
          <a:bodyPr wrap="square" rtlCol="0">
            <a:spAutoFit/>
          </a:bodyPr>
          <a:p>
            <a:r>
              <a:rPr lang="zh-CN" altLang="en-US" sz="3200">
                <a:solidFill>
                  <a:schemeClr val="accent5">
                    <a:lumMod val="50000"/>
                  </a:schemeClr>
                </a:solidFill>
                <a:latin typeface="黑体" panose="02010609060101010101" charset="-122"/>
                <a:ea typeface="黑体" panose="02010609060101010101" charset="-122"/>
              </a:rPr>
              <a:t>（一）产业结构统计</a:t>
            </a:r>
            <a:endParaRPr lang="zh-CN" altLang="en-US" sz="3200">
              <a:solidFill>
                <a:schemeClr val="accent5">
                  <a:lumMod val="50000"/>
                </a:schemeClr>
              </a:solidFill>
              <a:latin typeface="黑体" panose="02010609060101010101" charset="-122"/>
              <a:ea typeface="黑体" panose="02010609060101010101" charset="-122"/>
            </a:endParaRPr>
          </a:p>
        </p:txBody>
      </p:sp>
      <p:sp>
        <p:nvSpPr>
          <p:cNvPr id="6" name="灯片编号占位符 5"/>
          <p:cNvSpPr>
            <a:spLocks noGrp="1"/>
          </p:cNvSpPr>
          <p:nvPr>
            <p:ph type="sldNum" sz="quarter" idx="4"/>
          </p:nvPr>
        </p:nvSpPr>
        <p:spPr/>
        <p:txBody>
          <a:bodyPr/>
          <a:p>
            <a:fld id="{089E6A1B-787B-48C2-89E0-46ED219FD4E0}" type="slidenum">
              <a:rPr lang="zh-CN" altLang="en-US" smtClean="0"/>
            </a:fld>
            <a:endParaRPr lang="zh-CN" altLang="en-US" dirty="0"/>
          </a:p>
        </p:txBody>
      </p:sp>
      <p:sp>
        <p:nvSpPr>
          <p:cNvPr id="7" name="矩形 6"/>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标题 1"/>
          <p:cNvSpPr>
            <a:spLocks noGrp="1"/>
          </p:cNvSpPr>
          <p:nvPr/>
        </p:nvSpPr>
        <p:spPr>
          <a:xfrm>
            <a:off x="-16510" y="167640"/>
            <a:ext cx="8229600" cy="792163"/>
          </a:xfrm>
          <a:prstGeom prst="rect">
            <a:avLst/>
          </a:prstGeom>
          <a:noFill/>
          <a:ln w="9525">
            <a:noFill/>
          </a:ln>
        </p:spPr>
        <p:txBody>
          <a:bodyPr vert="horz" wrap="square" lIns="91440" tIns="45720" rIns="91440" bIns="45720" anchor="ctr"/>
          <a:lstStyle>
            <a:lvl1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cs typeface="+mn-ea"/>
              </a:defRPr>
            </a:lvl1pPr>
            <a:lvl2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2pPr>
            <a:lvl3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3pPr>
            <a:lvl4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4pPr>
            <a:lvl5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5pPr>
            <a:lvl6pPr marL="4572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6pPr>
            <a:lvl7pPr marL="9144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7pPr>
            <a:lvl8pPr marL="13716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8pPr>
            <a:lvl9pPr marL="18288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9pPr>
          </a:lstStyle>
          <a:p>
            <a:r>
              <a:rPr lang="en-US" altLang="zh-CN" dirty="0"/>
              <a:t>6.3 </a:t>
            </a:r>
            <a:r>
              <a:rPr lang="zh-CN" altLang="en-US" dirty="0"/>
              <a:t>区域与城乡结构统计</a:t>
            </a:r>
            <a:endParaRPr lang="zh-CN" altLang="en-US" dirty="0"/>
          </a:p>
        </p:txBody>
      </p:sp>
      <p:sp>
        <p:nvSpPr>
          <p:cNvPr id="63491" name="Rectangle 3"/>
          <p:cNvSpPr>
            <a:spLocks noGrp="1"/>
          </p:cNvSpPr>
          <p:nvPr/>
        </p:nvSpPr>
        <p:spPr>
          <a:xfrm>
            <a:off x="424815" y="959803"/>
            <a:ext cx="8229600" cy="4176712"/>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zh-CN" altLang="en-US" dirty="0">
                <a:solidFill>
                  <a:srgbClr val="FF6600"/>
                </a:solidFill>
              </a:rPr>
              <a:t>一、区域经济布局结构统计</a:t>
            </a:r>
            <a:endParaRPr lang="zh-CN" altLang="en-US" dirty="0">
              <a:solidFill>
                <a:srgbClr val="FF6600"/>
              </a:solidFill>
            </a:endParaRPr>
          </a:p>
          <a:p>
            <a:pPr>
              <a:buNone/>
            </a:pPr>
            <a:r>
              <a:rPr lang="zh-CN" altLang="en-US" dirty="0">
                <a:solidFill>
                  <a:srgbClr val="FF6600"/>
                </a:solidFill>
              </a:rPr>
              <a:t>    </a:t>
            </a:r>
            <a:r>
              <a:rPr lang="zh-CN" altLang="en-US" sz="2000" dirty="0"/>
              <a:t>（一）描述区域经济布局整体结构的统计指标</a:t>
            </a:r>
            <a:r>
              <a:rPr lang="zh-CN" altLang="en-US" dirty="0"/>
              <a:t> </a:t>
            </a:r>
            <a:endParaRPr lang="zh-CN" altLang="en-US" dirty="0"/>
          </a:p>
        </p:txBody>
      </p:sp>
      <p:sp>
        <p:nvSpPr>
          <p:cNvPr id="14347" name="Rectangle 3"/>
          <p:cNvSpPr>
            <a:spLocks noGrp="1"/>
          </p:cNvSpPr>
          <p:nvPr/>
        </p:nvSpPr>
        <p:spPr>
          <a:xfrm>
            <a:off x="1070610" y="2094865"/>
            <a:ext cx="7770495" cy="327152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en-US" altLang="zh-CN" sz="2200" dirty="0"/>
              <a:t>1</a:t>
            </a:r>
            <a:r>
              <a:rPr lang="zh-CN" altLang="en-US" sz="2200" dirty="0"/>
              <a:t>、极值差率</a:t>
            </a:r>
            <a:endParaRPr lang="zh-CN" altLang="en-US" sz="2200" dirty="0"/>
          </a:p>
          <a:p>
            <a:pPr>
              <a:buNone/>
            </a:pPr>
            <a:r>
              <a:rPr lang="zh-CN" altLang="en-US" sz="2200" dirty="0"/>
              <a:t>    </a:t>
            </a:r>
            <a:r>
              <a:rPr lang="zh-CN" altLang="en-US" sz="1800" b="0" dirty="0">
                <a:latin typeface="楷体" panose="02010609060101010101" pitchFamily="49" charset="-122"/>
                <a:ea typeface="楷体" panose="02010609060101010101" pitchFamily="49" charset="-122"/>
              </a:rPr>
              <a:t>极值差率指极大值与极小值的比率，极均值差率指极值与均值的比率，这两个指标都是反映变量值偏离参照值的相对额。它们反映一个国家（地区）人均</a:t>
            </a:r>
            <a:r>
              <a:rPr lang="en-US" altLang="zh-CN" sz="1800" b="0" dirty="0">
                <a:latin typeface="楷体" panose="02010609060101010101" pitchFamily="49" charset="-122"/>
                <a:ea typeface="楷体" panose="02010609060101010101" pitchFamily="49" charset="-122"/>
              </a:rPr>
              <a:t>GDP</a:t>
            </a:r>
            <a:r>
              <a:rPr lang="zh-CN" altLang="en-US" sz="1800" b="0" dirty="0">
                <a:latin typeface="楷体" panose="02010609060101010101" pitchFamily="49" charset="-122"/>
                <a:ea typeface="楷体" panose="02010609060101010101" pitchFamily="49" charset="-122"/>
              </a:rPr>
              <a:t>差异的特殊情况，即最富地区与最穷地区人均</a:t>
            </a:r>
            <a:r>
              <a:rPr lang="en-US" altLang="zh-CN" sz="1800" b="0" dirty="0">
                <a:latin typeface="楷体" panose="02010609060101010101" pitchFamily="49" charset="-122"/>
                <a:ea typeface="楷体" panose="02010609060101010101" pitchFamily="49" charset="-122"/>
              </a:rPr>
              <a:t>GDP</a:t>
            </a:r>
            <a:r>
              <a:rPr lang="zh-CN" altLang="en-US" sz="1800" b="0" dirty="0">
                <a:latin typeface="楷体" panose="02010609060101010101" pitchFamily="49" charset="-122"/>
                <a:ea typeface="楷体" panose="02010609060101010101" pitchFamily="49" charset="-122"/>
              </a:rPr>
              <a:t>之比</a:t>
            </a:r>
            <a:r>
              <a:rPr lang="zh-CN" altLang="en-US" sz="1800" dirty="0">
                <a:latin typeface="楷体" panose="02010609060101010101" pitchFamily="49" charset="-122"/>
                <a:ea typeface="楷体" panose="02010609060101010101" pitchFamily="49" charset="-122"/>
              </a:rPr>
              <a:t> </a:t>
            </a:r>
            <a:endParaRPr lang="zh-CN" altLang="en-US" sz="1800" dirty="0">
              <a:latin typeface="楷体" panose="02010609060101010101" pitchFamily="49" charset="-122"/>
              <a:ea typeface="楷体" panose="02010609060101010101" pitchFamily="49" charset="-122"/>
            </a:endParaRPr>
          </a:p>
          <a:p>
            <a:endParaRPr lang="zh-CN" altLang="en-US" sz="1800" dirty="0">
              <a:latin typeface="楷体" panose="02010609060101010101" pitchFamily="49" charset="-122"/>
              <a:ea typeface="楷体" panose="02010609060101010101" pitchFamily="49" charset="-122"/>
            </a:endParaRPr>
          </a:p>
          <a:p>
            <a:endParaRPr lang="zh-CN" altLang="en-US" sz="1800" b="0" dirty="0">
              <a:ea typeface="华文细黑" panose="02010600040101010101" pitchFamily="2" charset="-122"/>
            </a:endParaRPr>
          </a:p>
          <a:p>
            <a:pPr>
              <a:buNone/>
            </a:pPr>
            <a:r>
              <a:rPr lang="zh-CN" altLang="en-US" sz="1800" b="0" dirty="0">
                <a:ea typeface="华文细黑" panose="02010600040101010101" pitchFamily="2" charset="-122"/>
              </a:rPr>
              <a:t>      </a:t>
            </a:r>
            <a:r>
              <a:rPr lang="zh-CN" altLang="en-US" sz="1800" b="0" dirty="0">
                <a:ea typeface="楷体" panose="02010609060101010101" pitchFamily="49" charset="-122"/>
              </a:rPr>
              <a:t>极值差率受极值的影响，能直观反映区域间的最大差异。但由于只取极值点分析，而舍弃了其它数据，往往不能真实地反映区域差异的具体情况，反映区域经济结构均衡程度的效能较低。极均值差率为极值与均值之比，与极值差率相比，反映区域经济均衡程度的效能有所提高。但极值数据在指标的计算中仍占有较大比重，而且采用算术平均，即等权平均，仍不能很准确地反映差异情况。</a:t>
            </a:r>
            <a:endParaRPr lang="zh-CN" altLang="en-US" sz="1800" b="0" dirty="0">
              <a:ea typeface="楷体" panose="02010609060101010101" pitchFamily="49" charset="-122"/>
            </a:endParaRPr>
          </a:p>
        </p:txBody>
      </p:sp>
      <p:graphicFrame>
        <p:nvGraphicFramePr>
          <p:cNvPr id="14338" name="Object 7"/>
          <p:cNvGraphicFramePr/>
          <p:nvPr/>
        </p:nvGraphicFramePr>
        <p:xfrm>
          <a:off x="2401253" y="3592195"/>
          <a:ext cx="1176337" cy="933450"/>
        </p:xfrm>
        <a:graphic>
          <a:graphicData uri="http://schemas.openxmlformats.org/presentationml/2006/ole">
            <mc:AlternateContent xmlns:mc="http://schemas.openxmlformats.org/markup-compatibility/2006">
              <mc:Choice xmlns:v="urn:schemas-microsoft-com:vml" Requires="v">
                <p:oleObj spid="_x0000_s3094" name="" r:id="rId1" imgW="596900" imgH="431800" progId="Equation.DSMT4">
                  <p:embed/>
                </p:oleObj>
              </mc:Choice>
              <mc:Fallback>
                <p:oleObj name="" r:id="rId1" imgW="596900" imgH="431800" progId="Equation.DSMT4">
                  <p:embed/>
                  <p:pic>
                    <p:nvPicPr>
                      <p:cNvPr id="0" name="图片 3093"/>
                      <p:cNvPicPr/>
                      <p:nvPr/>
                    </p:nvPicPr>
                    <p:blipFill>
                      <a:blip r:embed="rId2"/>
                      <a:stretch>
                        <a:fillRect/>
                      </a:stretch>
                    </p:blipFill>
                    <p:spPr>
                      <a:xfrm>
                        <a:off x="2401253" y="3592195"/>
                        <a:ext cx="1176337" cy="933450"/>
                      </a:xfrm>
                      <a:prstGeom prst="rect">
                        <a:avLst/>
                      </a:prstGeom>
                      <a:solidFill>
                        <a:srgbClr val="FFCCFF"/>
                      </a:solidFill>
                      <a:ln w="38100">
                        <a:noFill/>
                        <a:miter/>
                      </a:ln>
                    </p:spPr>
                  </p:pic>
                </p:oleObj>
              </mc:Fallback>
            </mc:AlternateContent>
          </a:graphicData>
        </a:graphic>
      </p:graphicFrame>
      <p:graphicFrame>
        <p:nvGraphicFramePr>
          <p:cNvPr id="14339" name="Object 6"/>
          <p:cNvGraphicFramePr/>
          <p:nvPr/>
        </p:nvGraphicFramePr>
        <p:xfrm>
          <a:off x="3927475" y="3589020"/>
          <a:ext cx="1223963" cy="936625"/>
        </p:xfrm>
        <a:graphic>
          <a:graphicData uri="http://schemas.openxmlformats.org/presentationml/2006/ole">
            <mc:AlternateContent xmlns:mc="http://schemas.openxmlformats.org/markup-compatibility/2006">
              <mc:Choice xmlns:v="urn:schemas-microsoft-com:vml" Requires="v">
                <p:oleObj spid="_x0000_s3095" name="" r:id="rId3" imgW="673100" imgH="419100" progId="Equation.DSMT4">
                  <p:embed/>
                </p:oleObj>
              </mc:Choice>
              <mc:Fallback>
                <p:oleObj name="" r:id="rId3" imgW="673100" imgH="419100" progId="Equation.DSMT4">
                  <p:embed/>
                  <p:pic>
                    <p:nvPicPr>
                      <p:cNvPr id="0" name="图片 3094"/>
                      <p:cNvPicPr/>
                      <p:nvPr/>
                    </p:nvPicPr>
                    <p:blipFill>
                      <a:blip r:embed="rId4"/>
                      <a:stretch>
                        <a:fillRect/>
                      </a:stretch>
                    </p:blipFill>
                    <p:spPr>
                      <a:xfrm>
                        <a:off x="3927475" y="3589020"/>
                        <a:ext cx="1223963" cy="936625"/>
                      </a:xfrm>
                      <a:prstGeom prst="rect">
                        <a:avLst/>
                      </a:prstGeom>
                      <a:solidFill>
                        <a:srgbClr val="FFCCFF"/>
                      </a:solidFill>
                      <a:ln w="38100">
                        <a:noFill/>
                        <a:miter/>
                      </a:ln>
                    </p:spPr>
                  </p:pic>
                </p:oleObj>
              </mc:Fallback>
            </mc:AlternateContent>
          </a:graphicData>
        </a:graphic>
      </p:graphicFrame>
      <p:graphicFrame>
        <p:nvGraphicFramePr>
          <p:cNvPr id="14341" name="Object 4"/>
          <p:cNvGraphicFramePr/>
          <p:nvPr/>
        </p:nvGraphicFramePr>
        <p:xfrm>
          <a:off x="5677535" y="3626803"/>
          <a:ext cx="1079500" cy="865187"/>
        </p:xfrm>
        <a:graphic>
          <a:graphicData uri="http://schemas.openxmlformats.org/presentationml/2006/ole">
            <mc:AlternateContent xmlns:mc="http://schemas.openxmlformats.org/markup-compatibility/2006">
              <mc:Choice xmlns:v="urn:schemas-microsoft-com:vml" Requires="v">
                <p:oleObj spid="_x0000_s3097" name="" r:id="rId5" imgW="660400" imgH="419100" progId="Equation.DSMT4">
                  <p:embed/>
                </p:oleObj>
              </mc:Choice>
              <mc:Fallback>
                <p:oleObj name="" r:id="rId5" imgW="660400" imgH="419100" progId="Equation.DSMT4">
                  <p:embed/>
                  <p:pic>
                    <p:nvPicPr>
                      <p:cNvPr id="0" name="图片 3096"/>
                      <p:cNvPicPr/>
                      <p:nvPr/>
                    </p:nvPicPr>
                    <p:blipFill>
                      <a:blip r:embed="rId6"/>
                      <a:stretch>
                        <a:fillRect/>
                      </a:stretch>
                    </p:blipFill>
                    <p:spPr>
                      <a:xfrm>
                        <a:off x="5677535" y="3626803"/>
                        <a:ext cx="1079500" cy="865187"/>
                      </a:xfrm>
                      <a:prstGeom prst="rect">
                        <a:avLst/>
                      </a:prstGeom>
                      <a:solidFill>
                        <a:srgbClr val="FFCCFF"/>
                      </a:solidFill>
                      <a:ln w="38100">
                        <a:noFill/>
                        <a:miter/>
                      </a:ln>
                    </p:spPr>
                  </p:pic>
                </p:oleObj>
              </mc:Fallback>
            </mc:AlternateContent>
          </a:graphicData>
        </a:graphic>
      </p:graphicFrame>
      <p:sp>
        <p:nvSpPr>
          <p:cNvPr id="14348" name="Rectangle 9"/>
          <p:cNvSpPr/>
          <p:nvPr/>
        </p:nvSpPr>
        <p:spPr>
          <a:xfrm>
            <a:off x="3577590" y="3921284"/>
            <a:ext cx="335280" cy="275590"/>
          </a:xfrm>
          <a:prstGeom prst="rect">
            <a:avLst/>
          </a:prstGeom>
          <a:solidFill>
            <a:srgbClr val="FFCCFF"/>
          </a:solidFill>
          <a:ln w="9525">
            <a:noFill/>
          </a:ln>
        </p:spPr>
        <p:txBody>
          <a:bodyPr wrap="none" anchor="ctr">
            <a:spAutoFit/>
          </a:bodyPr>
          <a:p>
            <a:pPr eaLnBrk="0" hangingPunct="0"/>
            <a:r>
              <a:rPr lang="zh-CN" altLang="en-US" sz="1200" dirty="0">
                <a:latin typeface="Times New Roman" panose="02020603050405020304" pitchFamily="18" charset="0"/>
                <a:cs typeface="Times New Roman" panose="02020603050405020304" pitchFamily="18" charset="0"/>
              </a:rPr>
              <a:t>，</a:t>
            </a:r>
            <a:endParaRPr lang="zh-CN" altLang="en-US" dirty="0">
              <a:latin typeface="Arial" panose="020B0604020202020204" pitchFamily="34" charset="0"/>
            </a:endParaRPr>
          </a:p>
        </p:txBody>
      </p:sp>
      <p:sp>
        <p:nvSpPr>
          <p:cNvPr id="14349" name="Rectangle 10"/>
          <p:cNvSpPr/>
          <p:nvPr/>
        </p:nvSpPr>
        <p:spPr>
          <a:xfrm>
            <a:off x="5248593" y="3919061"/>
            <a:ext cx="336550" cy="275590"/>
          </a:xfrm>
          <a:prstGeom prst="rect">
            <a:avLst/>
          </a:prstGeom>
          <a:solidFill>
            <a:srgbClr val="FFCCFF"/>
          </a:solidFill>
          <a:ln w="9525">
            <a:noFill/>
          </a:ln>
        </p:spPr>
        <p:txBody>
          <a:bodyPr anchor="ctr">
            <a:spAutoFit/>
          </a:bodyPr>
          <a:p>
            <a:pPr eaLnBrk="0" hangingPunct="0"/>
            <a:r>
              <a:rPr lang="zh-CN" altLang="en-US" sz="1200" dirty="0">
                <a:latin typeface="Times New Roman" panose="02020603050405020304" pitchFamily="18" charset="0"/>
                <a:cs typeface="Times New Roman" panose="02020603050405020304" pitchFamily="18" charset="0"/>
              </a:rPr>
              <a:t>或</a:t>
            </a:r>
            <a:endParaRPr lang="zh-CN" altLang="en-US" dirty="0">
              <a:latin typeface="Arial" panose="020B0604020202020204" pitchFamily="34" charset="0"/>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nvSpPr>
        <p:spPr>
          <a:xfrm>
            <a:off x="1720850" y="325755"/>
            <a:ext cx="8229600" cy="576263"/>
          </a:xfrm>
          <a:prstGeom prst="rect">
            <a:avLst/>
          </a:prstGeom>
          <a:noFill/>
          <a:ln w="9525">
            <a:noFill/>
          </a:ln>
        </p:spPr>
        <p:txBody>
          <a:bodyPr vert="horz" wrap="square" lIns="91440" tIns="45720" rIns="91440" bIns="45720" anchor="ctr"/>
          <a:lstStyle>
            <a:lvl1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cs typeface="+mn-ea"/>
              </a:defRPr>
            </a:lvl1pPr>
            <a:lvl2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2pPr>
            <a:lvl3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3pPr>
            <a:lvl4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4pPr>
            <a:lvl5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5pPr>
            <a:lvl6pPr marL="4572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6pPr>
            <a:lvl7pPr marL="9144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7pPr>
            <a:lvl8pPr marL="13716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8pPr>
            <a:lvl9pPr marL="18288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9pPr>
          </a:lstStyle>
          <a:p>
            <a:r>
              <a:rPr lang="zh-CN" altLang="en-US" sz="1900" dirty="0">
                <a:ea typeface="宋体" panose="02010600030101010101" pitchFamily="2" charset="-122"/>
              </a:rPr>
              <a:t>                             专栏：东、中、西部经济发展的差距</a:t>
            </a:r>
            <a:endParaRPr lang="zh-CN" altLang="en-US" sz="1900" dirty="0">
              <a:ea typeface="宋体" panose="02010600030101010101" pitchFamily="2" charset="-122"/>
            </a:endParaRPr>
          </a:p>
        </p:txBody>
      </p:sp>
      <p:sp>
        <p:nvSpPr>
          <p:cNvPr id="64515" name="Rectangle 3"/>
          <p:cNvSpPr>
            <a:spLocks noGrp="1"/>
          </p:cNvSpPr>
          <p:nvPr/>
        </p:nvSpPr>
        <p:spPr>
          <a:xfrm>
            <a:off x="452120" y="902335"/>
            <a:ext cx="11071860" cy="452564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90000"/>
              </a:lnSpc>
              <a:buNone/>
            </a:pPr>
            <a:r>
              <a:rPr lang="zh-CN" altLang="en-US" sz="1500" dirty="0">
                <a:latin typeface="楷体_GB2312" charset="-122"/>
                <a:ea typeface="楷体_GB2312" charset="-122"/>
              </a:rPr>
              <a:t>      </a:t>
            </a:r>
            <a:r>
              <a:rPr lang="zh-CN" altLang="en-US" sz="2000" dirty="0">
                <a:latin typeface="楷体" panose="02010609060101010101" pitchFamily="49" charset="-122"/>
                <a:ea typeface="楷体" panose="02010609060101010101" pitchFamily="49" charset="-122"/>
              </a:rPr>
              <a:t>中国著名人口地理学家胡焕庸教授于</a:t>
            </a:r>
            <a:r>
              <a:rPr lang="en-US" altLang="zh-CN" sz="2000" dirty="0">
                <a:latin typeface="楷体" panose="02010609060101010101" pitchFamily="49" charset="-122"/>
                <a:ea typeface="楷体" panose="02010609060101010101" pitchFamily="49" charset="-122"/>
              </a:rPr>
              <a:t>20</a:t>
            </a:r>
            <a:r>
              <a:rPr lang="zh-CN" altLang="en-US" sz="2000" dirty="0">
                <a:latin typeface="楷体" panose="02010609060101010101" pitchFamily="49" charset="-122"/>
                <a:ea typeface="楷体" panose="02010609060101010101" pitchFamily="49" charset="-122"/>
              </a:rPr>
              <a:t>世纪</a:t>
            </a:r>
            <a:r>
              <a:rPr lang="en-US" altLang="zh-CN" sz="2000" dirty="0">
                <a:latin typeface="楷体" panose="02010609060101010101" pitchFamily="49" charset="-122"/>
                <a:ea typeface="楷体" panose="02010609060101010101" pitchFamily="49" charset="-122"/>
              </a:rPr>
              <a:t>30</a:t>
            </a:r>
            <a:r>
              <a:rPr lang="zh-CN" altLang="en-US" sz="2000" dirty="0">
                <a:latin typeface="楷体" panose="02010609060101010101" pitchFamily="49" charset="-122"/>
                <a:ea typeface="楷体" panose="02010609060101010101" pitchFamily="49" charset="-122"/>
              </a:rPr>
              <a:t>年代用一条简单的线条描述了中国自然地理、人口地理与经济地理分布的不平衡特点：从东北黑龙江省瑷珲县到西南云南省腾冲县之间，用一条近乎直线的线连接起来，把中国分为东西两个部分，西部面积占全国总面积的</a:t>
            </a:r>
            <a:r>
              <a:rPr lang="en-US" altLang="zh-CN" sz="2000" dirty="0">
                <a:latin typeface="楷体" panose="02010609060101010101" pitchFamily="49" charset="-122"/>
                <a:ea typeface="楷体" panose="02010609060101010101" pitchFamily="49" charset="-122"/>
              </a:rPr>
              <a:t>49.2%</a:t>
            </a:r>
            <a:r>
              <a:rPr lang="zh-CN" altLang="en-US" sz="2000" dirty="0">
                <a:latin typeface="楷体" panose="02010609060101010101" pitchFamily="49" charset="-122"/>
                <a:ea typeface="楷体" panose="02010609060101010101" pitchFamily="49" charset="-122"/>
              </a:rPr>
              <a:t>，人口却只有全国总人口的</a:t>
            </a:r>
            <a:r>
              <a:rPr lang="en-US" altLang="zh-CN" sz="2000" dirty="0">
                <a:latin typeface="楷体" panose="02010609060101010101" pitchFamily="49" charset="-122"/>
                <a:ea typeface="楷体" panose="02010609060101010101" pitchFamily="49" charset="-122"/>
              </a:rPr>
              <a:t>3.7%</a:t>
            </a:r>
            <a:r>
              <a:rPr lang="zh-CN" altLang="en-US" sz="2000" dirty="0">
                <a:latin typeface="楷体" panose="02010609060101010101" pitchFamily="49" charset="-122"/>
                <a:ea typeface="楷体" panose="02010609060101010101" pitchFamily="49" charset="-122"/>
              </a:rPr>
              <a:t>；东部面积占全国</a:t>
            </a:r>
            <a:r>
              <a:rPr lang="en-US" altLang="zh-CN" sz="2000" dirty="0">
                <a:latin typeface="楷体" panose="02010609060101010101" pitchFamily="49" charset="-122"/>
                <a:ea typeface="楷体" panose="02010609060101010101" pitchFamily="49" charset="-122"/>
              </a:rPr>
              <a:t>50.8%</a:t>
            </a:r>
            <a:r>
              <a:rPr lang="zh-CN" altLang="en-US" sz="2000" dirty="0">
                <a:latin typeface="楷体" panose="02010609060101010101" pitchFamily="49" charset="-122"/>
                <a:ea typeface="楷体" panose="02010609060101010101" pitchFamily="49" charset="-122"/>
              </a:rPr>
              <a:t>，而人口却占全国总人口的</a:t>
            </a:r>
            <a:r>
              <a:rPr lang="en-US" altLang="zh-CN" sz="2000" dirty="0">
                <a:latin typeface="楷体" panose="02010609060101010101" pitchFamily="49" charset="-122"/>
                <a:ea typeface="楷体" panose="02010609060101010101" pitchFamily="49" charset="-122"/>
              </a:rPr>
              <a:t>96.3%</a:t>
            </a:r>
            <a:r>
              <a:rPr lang="zh-CN" altLang="en-US" sz="2000" dirty="0">
                <a:latin typeface="楷体" panose="02010609060101010101" pitchFamily="49" charset="-122"/>
                <a:ea typeface="楷体" panose="02010609060101010101" pitchFamily="49" charset="-122"/>
              </a:rPr>
              <a:t>。相应地，西部贫穷，东部富裕。“胡焕庸线”只是大体上形象地描述了幅员辽阔的中国东西部的地理分界。现今对中国区域经济的划分主要是按照行政省区，辅之以经济发展水平，大体将中国划分为东、中、西部三大经济地带。这三大地带在经济发展水平上由东向西呈递减阶梯状态。</a:t>
            </a:r>
            <a:endParaRPr lang="zh-CN" altLang="en-US" sz="2000" dirty="0">
              <a:latin typeface="楷体" panose="02010609060101010101" pitchFamily="49" charset="-122"/>
              <a:ea typeface="楷体" panose="02010609060101010101" pitchFamily="49" charset="-122"/>
            </a:endParaRPr>
          </a:p>
        </p:txBody>
      </p:sp>
      <p:pic>
        <p:nvPicPr>
          <p:cNvPr id="64516" name="Picture 4" descr="tu5"/>
          <p:cNvPicPr>
            <a:picLocks noChangeAspect="1"/>
          </p:cNvPicPr>
          <p:nvPr/>
        </p:nvPicPr>
        <p:blipFill>
          <a:blip r:embed="rId1"/>
          <a:srcRect/>
          <a:stretch>
            <a:fillRect/>
          </a:stretch>
        </p:blipFill>
        <p:spPr>
          <a:xfrm>
            <a:off x="2038985" y="3363595"/>
            <a:ext cx="7661275" cy="2838450"/>
          </a:xfrm>
          <a:prstGeom prst="rect">
            <a:avLst/>
          </a:prstGeom>
          <a:noFill/>
          <a:ln w="9525">
            <a:noFill/>
          </a:ln>
        </p:spPr>
      </p:pic>
      <p:sp>
        <p:nvSpPr>
          <p:cNvPr id="64517" name="Text Box 5"/>
          <p:cNvSpPr txBox="1"/>
          <p:nvPr/>
        </p:nvSpPr>
        <p:spPr>
          <a:xfrm>
            <a:off x="3567748" y="2981325"/>
            <a:ext cx="4535487" cy="368300"/>
          </a:xfrm>
          <a:prstGeom prst="rect">
            <a:avLst/>
          </a:prstGeom>
          <a:noFill/>
          <a:ln w="9525">
            <a:noFill/>
          </a:ln>
        </p:spPr>
        <p:txBody>
          <a:bodyPr>
            <a:spAutoFit/>
          </a:bodyPr>
          <a:p>
            <a:pPr algn="ctr">
              <a:spcBef>
                <a:spcPct val="50000"/>
              </a:spcBef>
            </a:pPr>
            <a:r>
              <a:rPr lang="zh-CN" altLang="en-US" dirty="0">
                <a:latin typeface="Arial" panose="020B0604020202020204" pitchFamily="34" charset="0"/>
              </a:rPr>
              <a:t>三大地带人均</a:t>
            </a:r>
            <a:r>
              <a:rPr lang="en-US" altLang="zh-CN" dirty="0">
                <a:latin typeface="Arial" panose="020B0604020202020204" pitchFamily="34" charset="0"/>
              </a:rPr>
              <a:t>GDP</a:t>
            </a:r>
            <a:r>
              <a:rPr lang="zh-CN" altLang="en-US" dirty="0">
                <a:latin typeface="Arial" panose="020B0604020202020204" pitchFamily="34" charset="0"/>
              </a:rPr>
              <a:t>比较        单位：元</a:t>
            </a:r>
            <a:r>
              <a:rPr lang="en-US" altLang="zh-CN" dirty="0">
                <a:latin typeface="Arial" panose="020B0604020202020204" pitchFamily="34" charset="0"/>
              </a:rPr>
              <a:t>/</a:t>
            </a:r>
            <a:r>
              <a:rPr lang="zh-CN" altLang="en-US" dirty="0">
                <a:latin typeface="Arial" panose="020B0604020202020204" pitchFamily="34" charset="0"/>
              </a:rPr>
              <a:t>人</a:t>
            </a:r>
            <a:endParaRPr lang="zh-CN" altLang="en-US" dirty="0">
              <a:latin typeface="Arial" panose="020B0604020202020204" pitchFamily="34" charset="0"/>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p:cNvSpPr>
          <p:nvPr/>
        </p:nvSpPr>
        <p:spPr>
          <a:xfrm>
            <a:off x="283210" y="266065"/>
            <a:ext cx="10662285" cy="582676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90000"/>
              </a:lnSpc>
            </a:pPr>
            <a:endParaRPr lang="zh-CN" altLang="en-US" sz="2200" dirty="0"/>
          </a:p>
          <a:p>
            <a:pPr>
              <a:lnSpc>
                <a:spcPct val="90000"/>
              </a:lnSpc>
            </a:pPr>
            <a:r>
              <a:rPr lang="en-US" altLang="zh-CN" sz="2200" dirty="0"/>
              <a:t>2</a:t>
            </a:r>
            <a:r>
              <a:rPr lang="zh-CN" altLang="en-US" sz="2200" dirty="0"/>
              <a:t>、密度变异系数</a:t>
            </a:r>
            <a:endParaRPr lang="zh-CN" altLang="en-US" sz="2200" dirty="0"/>
          </a:p>
          <a:p>
            <a:pPr>
              <a:lnSpc>
                <a:spcPct val="90000"/>
              </a:lnSpc>
            </a:pPr>
            <a:endParaRPr lang="zh-CN" altLang="en-US" sz="2200" dirty="0"/>
          </a:p>
          <a:p>
            <a:pPr>
              <a:lnSpc>
                <a:spcPct val="90000"/>
              </a:lnSpc>
              <a:buNone/>
            </a:pPr>
            <a:r>
              <a:rPr lang="zh-CN" altLang="en-US" sz="2200" dirty="0"/>
              <a:t>        </a:t>
            </a:r>
            <a:endParaRPr lang="zh-CN" altLang="en-US" sz="2200" dirty="0"/>
          </a:p>
          <a:p>
            <a:pPr>
              <a:lnSpc>
                <a:spcPct val="90000"/>
              </a:lnSpc>
              <a:buNone/>
            </a:pPr>
            <a:endParaRPr lang="zh-CN" altLang="en-US" sz="2200" dirty="0"/>
          </a:p>
          <a:p>
            <a:pPr>
              <a:lnSpc>
                <a:spcPct val="90000"/>
              </a:lnSpc>
              <a:buNone/>
            </a:pPr>
            <a:r>
              <a:rPr lang="zh-CN" altLang="en-US" sz="2200" dirty="0"/>
              <a:t>          </a:t>
            </a:r>
            <a:r>
              <a:rPr lang="zh-CN" altLang="en-US" sz="2400" dirty="0"/>
              <a:t> </a:t>
            </a:r>
            <a:r>
              <a:rPr lang="zh-CN" altLang="en-US" sz="2400" dirty="0">
                <a:latin typeface="楷体" panose="02010609060101010101" pitchFamily="49" charset="-122"/>
                <a:ea typeface="楷体" panose="02010609060101010101" pitchFamily="49" charset="-122"/>
              </a:rPr>
              <a:t>国内生产总值密度变异系数是从经济发展与地域空间的联系来反映区域经济结构状况，而人均国内生产总值变异系数则是从经济发展与区域人口的联系来反映区域经济结构状况。需要特别注意的是，以上变异系数计算公式的应用前提是所研究区域的规模比较接近。当所研究的区域规模相差很大时（如我国省级行政区，无论是人口规模还是地域面积规模差别都相当大），计算这类变异系数应当采用加权变异系数公式，以便更准确、更客观地反映区域分布的不均衡程度。</a:t>
            </a:r>
            <a:r>
              <a:rPr lang="zh-CN" altLang="en-US" sz="2000" dirty="0">
                <a:latin typeface="楷体" panose="02010609060101010101" pitchFamily="49" charset="-122"/>
                <a:ea typeface="楷体" panose="02010609060101010101" pitchFamily="49" charset="-122"/>
              </a:rPr>
              <a:t> </a:t>
            </a:r>
            <a:endParaRPr lang="zh-CN" altLang="en-US" sz="2000" dirty="0">
              <a:latin typeface="楷体" panose="02010609060101010101" pitchFamily="49" charset="-122"/>
              <a:ea typeface="楷体" panose="02010609060101010101" pitchFamily="49" charset="-122"/>
            </a:endParaRPr>
          </a:p>
        </p:txBody>
      </p:sp>
      <p:graphicFrame>
        <p:nvGraphicFramePr>
          <p:cNvPr id="15362" name="Object 4"/>
          <p:cNvGraphicFramePr/>
          <p:nvPr/>
        </p:nvGraphicFramePr>
        <p:xfrm>
          <a:off x="2776220" y="1371600"/>
          <a:ext cx="3451225" cy="1236345"/>
        </p:xfrm>
        <a:graphic>
          <a:graphicData uri="http://schemas.openxmlformats.org/presentationml/2006/ole">
            <mc:AlternateContent xmlns:mc="http://schemas.openxmlformats.org/markup-compatibility/2006">
              <mc:Choice xmlns:v="urn:schemas-microsoft-com:vml" Requires="v">
                <p:oleObj spid="_x0000_s3103" name="" r:id="rId1" imgW="1600200" imgH="660400" progId="Unknown">
                  <p:embed/>
                </p:oleObj>
              </mc:Choice>
              <mc:Fallback>
                <p:oleObj name="" r:id="rId1" imgW="1600200" imgH="660400" progId="Unknown">
                  <p:embed/>
                  <p:pic>
                    <p:nvPicPr>
                      <p:cNvPr id="0" name="图片 3102"/>
                      <p:cNvPicPr/>
                      <p:nvPr/>
                    </p:nvPicPr>
                    <p:blipFill>
                      <a:blip r:embed="rId2"/>
                      <a:stretch>
                        <a:fillRect/>
                      </a:stretch>
                    </p:blipFill>
                    <p:spPr>
                      <a:xfrm>
                        <a:off x="2776220" y="1371600"/>
                        <a:ext cx="3451225" cy="1236345"/>
                      </a:xfrm>
                      <a:prstGeom prst="rect">
                        <a:avLst/>
                      </a:prstGeom>
                      <a:solidFill>
                        <a:srgbClr val="FFCCFF"/>
                      </a:solidFill>
                      <a:ln w="38100">
                        <a:noFill/>
                        <a:miter/>
                      </a:ln>
                    </p:spPr>
                  </p:pic>
                </p:oleObj>
              </mc:Fallback>
            </mc:AlternateContent>
          </a:graphicData>
        </a:graphic>
      </p:graphicFrame>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7" name="Rectangle 3"/>
          <p:cNvSpPr>
            <a:spLocks noGrp="1"/>
          </p:cNvSpPr>
          <p:nvPr/>
        </p:nvSpPr>
        <p:spPr>
          <a:xfrm>
            <a:off x="36195" y="869950"/>
            <a:ext cx="11639550" cy="532892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90000"/>
              </a:lnSpc>
            </a:pPr>
            <a:r>
              <a:rPr lang="en-US" altLang="zh-CN" sz="2200" dirty="0"/>
              <a:t>3</a:t>
            </a:r>
            <a:r>
              <a:rPr lang="zh-CN" altLang="en-US" sz="2200" dirty="0"/>
              <a:t>、地区生产总值区域分布总差数 </a:t>
            </a:r>
            <a:endParaRPr lang="zh-CN" altLang="en-US" sz="2200" dirty="0"/>
          </a:p>
          <a:p>
            <a:pPr>
              <a:lnSpc>
                <a:spcPct val="90000"/>
              </a:lnSpc>
              <a:buNone/>
            </a:pPr>
            <a:r>
              <a:rPr lang="zh-CN" altLang="en-US" sz="2200" dirty="0"/>
              <a:t>    </a:t>
            </a:r>
            <a:r>
              <a:rPr lang="en-US" altLang="zh-CN" sz="2000" b="0" dirty="0">
                <a:latin typeface="楷体" panose="02010609060101010101" pitchFamily="49" charset="-122"/>
                <a:ea typeface="楷体" panose="02010609060101010101" pitchFamily="49" charset="-122"/>
              </a:rPr>
              <a:t>——</a:t>
            </a:r>
            <a:r>
              <a:rPr lang="zh-CN" altLang="en-US" sz="2000" b="0" dirty="0">
                <a:ea typeface="楷体" panose="02010609060101010101" pitchFamily="49" charset="-122"/>
              </a:rPr>
              <a:t>一国内各区域国内生产总值比重与其人口比重（或地理面积比重）之差绝对值的总和</a:t>
            </a:r>
            <a:r>
              <a:rPr lang="zh-CN" altLang="en-US" sz="2200" dirty="0"/>
              <a:t> </a:t>
            </a:r>
            <a:endParaRPr lang="zh-CN" altLang="en-US" sz="2200" dirty="0"/>
          </a:p>
          <a:p>
            <a:pPr>
              <a:lnSpc>
                <a:spcPct val="90000"/>
              </a:lnSpc>
              <a:buNone/>
            </a:pPr>
            <a:endParaRPr lang="zh-CN" altLang="en-US" sz="2200" dirty="0"/>
          </a:p>
          <a:p>
            <a:pPr>
              <a:lnSpc>
                <a:spcPct val="90000"/>
              </a:lnSpc>
              <a:buNone/>
            </a:pPr>
            <a:r>
              <a:rPr lang="zh-CN" altLang="en-US" sz="2200" dirty="0"/>
              <a:t>          </a:t>
            </a:r>
            <a:endParaRPr lang="zh-CN" altLang="en-US" sz="2200" dirty="0"/>
          </a:p>
          <a:p>
            <a:pPr>
              <a:lnSpc>
                <a:spcPct val="90000"/>
              </a:lnSpc>
              <a:buNone/>
            </a:pPr>
            <a:r>
              <a:rPr lang="zh-CN" altLang="en-US" sz="1800" b="0" dirty="0">
                <a:latin typeface="楷体" panose="02010609060101010101" pitchFamily="49" charset="-122"/>
                <a:ea typeface="楷体" panose="02010609060101010101" pitchFamily="49" charset="-122"/>
              </a:rPr>
              <a:t>       </a:t>
            </a:r>
            <a:r>
              <a:rPr lang="zh-CN" altLang="en-US" sz="2000" b="0" dirty="0">
                <a:latin typeface="楷体" panose="02010609060101010101" pitchFamily="49" charset="-122"/>
                <a:ea typeface="楷体" panose="02010609060101010101" pitchFamily="49" charset="-122"/>
              </a:rPr>
              <a:t>国内生产总值区域分布总差数具有如下性质：①是一个说明区域经济结构的综合性指标，既可以对不同空间的同一指标作横向比较，也可以对不同时期的同一指标作纵向比较，还可以与其他区域分布差数指标（如人口区域分布总差数）作对比分析。②取值范围介于</a:t>
            </a:r>
            <a:r>
              <a:rPr lang="en-US" altLang="zh-CN" sz="2000" b="0" dirty="0">
                <a:latin typeface="楷体" panose="02010609060101010101" pitchFamily="49" charset="-122"/>
                <a:ea typeface="楷体" panose="02010609060101010101" pitchFamily="49" charset="-122"/>
              </a:rPr>
              <a:t>0</a:t>
            </a:r>
            <a:r>
              <a:rPr lang="zh-CN" altLang="en-US" sz="2000" b="0" dirty="0">
                <a:latin typeface="楷体" panose="02010609060101010101" pitchFamily="49" charset="-122"/>
                <a:ea typeface="楷体" panose="02010609060101010101" pitchFamily="49" charset="-122"/>
              </a:rPr>
              <a:t>－</a:t>
            </a:r>
            <a:r>
              <a:rPr lang="en-US" altLang="zh-CN" sz="2000" b="0" dirty="0">
                <a:latin typeface="楷体" panose="02010609060101010101" pitchFamily="49" charset="-122"/>
                <a:ea typeface="楷体" panose="02010609060101010101" pitchFamily="49" charset="-122"/>
              </a:rPr>
              <a:t>2</a:t>
            </a:r>
            <a:r>
              <a:rPr lang="zh-CN" altLang="en-US" sz="2000" b="0" dirty="0">
                <a:latin typeface="楷体" panose="02010609060101010101" pitchFamily="49" charset="-122"/>
                <a:ea typeface="楷体" panose="02010609060101010101" pitchFamily="49" charset="-122"/>
              </a:rPr>
              <a:t>之间。③是一个逆指标，数值越接近</a:t>
            </a:r>
            <a:r>
              <a:rPr lang="en-US" altLang="zh-CN" sz="2000" b="0" dirty="0">
                <a:latin typeface="楷体" panose="02010609060101010101" pitchFamily="49" charset="-122"/>
                <a:ea typeface="楷体" panose="02010609060101010101" pitchFamily="49" charset="-122"/>
              </a:rPr>
              <a:t>0</a:t>
            </a:r>
            <a:r>
              <a:rPr lang="zh-CN" altLang="en-US" sz="2000" b="0" dirty="0">
                <a:latin typeface="楷体" panose="02010609060101010101" pitchFamily="49" charset="-122"/>
                <a:ea typeface="楷体" panose="02010609060101010101" pitchFamily="49" charset="-122"/>
              </a:rPr>
              <a:t>，区域经济分布就越均衡；反之，数值越接近</a:t>
            </a:r>
            <a:r>
              <a:rPr lang="en-US" altLang="zh-CN" sz="2000" b="0" dirty="0">
                <a:latin typeface="楷体" panose="02010609060101010101" pitchFamily="49" charset="-122"/>
                <a:ea typeface="楷体" panose="02010609060101010101" pitchFamily="49" charset="-122"/>
              </a:rPr>
              <a:t>2</a:t>
            </a:r>
            <a:r>
              <a:rPr lang="zh-CN" altLang="en-US" sz="2000" b="0" dirty="0">
                <a:latin typeface="楷体" panose="02010609060101010101" pitchFamily="49" charset="-122"/>
                <a:ea typeface="楷体" panose="02010609060101010101" pitchFamily="49" charset="-122"/>
              </a:rPr>
              <a:t>，则区域分布越不均衡。</a:t>
            </a:r>
            <a:endParaRPr lang="zh-CN" altLang="en-US" sz="1800" dirty="0">
              <a:latin typeface="楷体" panose="02010609060101010101" pitchFamily="49" charset="-122"/>
              <a:ea typeface="楷体" panose="02010609060101010101" pitchFamily="49" charset="-122"/>
            </a:endParaRPr>
          </a:p>
          <a:p>
            <a:pPr>
              <a:lnSpc>
                <a:spcPct val="90000"/>
              </a:lnSpc>
              <a:buNone/>
            </a:pPr>
            <a:endParaRPr lang="zh-CN" altLang="en-US" sz="2200" dirty="0"/>
          </a:p>
          <a:p>
            <a:pPr>
              <a:lnSpc>
                <a:spcPct val="90000"/>
              </a:lnSpc>
              <a:buNone/>
            </a:pPr>
            <a:endParaRPr lang="zh-CN" altLang="en-US" sz="2200" dirty="0"/>
          </a:p>
          <a:p>
            <a:pPr>
              <a:lnSpc>
                <a:spcPct val="90000"/>
              </a:lnSpc>
              <a:buNone/>
            </a:pPr>
            <a:endParaRPr lang="zh-CN" altLang="en-US" sz="2200" dirty="0"/>
          </a:p>
        </p:txBody>
      </p:sp>
      <p:graphicFrame>
        <p:nvGraphicFramePr>
          <p:cNvPr id="16386" name="Object 4"/>
          <p:cNvGraphicFramePr/>
          <p:nvPr/>
        </p:nvGraphicFramePr>
        <p:xfrm>
          <a:off x="3101340" y="1823720"/>
          <a:ext cx="3571240" cy="930275"/>
        </p:xfrm>
        <a:graphic>
          <a:graphicData uri="http://schemas.openxmlformats.org/presentationml/2006/ole">
            <mc:AlternateContent xmlns:mc="http://schemas.openxmlformats.org/markup-compatibility/2006">
              <mc:Choice xmlns:v="urn:schemas-microsoft-com:vml" Requires="v">
                <p:oleObj spid="_x0000_s3104" name="" r:id="rId1" imgW="3200400" imgH="862965" progId="Equation.3">
                  <p:embed/>
                </p:oleObj>
              </mc:Choice>
              <mc:Fallback>
                <p:oleObj name="" r:id="rId1" imgW="3200400" imgH="862965" progId="Equation.3">
                  <p:embed/>
                  <p:pic>
                    <p:nvPicPr>
                      <p:cNvPr id="0" name="图片 3103"/>
                      <p:cNvPicPr/>
                      <p:nvPr/>
                    </p:nvPicPr>
                    <p:blipFill>
                      <a:blip r:embed="rId2"/>
                      <a:stretch>
                        <a:fillRect/>
                      </a:stretch>
                    </p:blipFill>
                    <p:spPr>
                      <a:xfrm>
                        <a:off x="3101340" y="1823720"/>
                        <a:ext cx="3571240" cy="930275"/>
                      </a:xfrm>
                      <a:prstGeom prst="rect">
                        <a:avLst/>
                      </a:prstGeom>
                      <a:solidFill>
                        <a:srgbClr val="FFCCFF"/>
                      </a:solidFill>
                      <a:ln w="38100">
                        <a:noFill/>
                        <a:miter/>
                      </a:ln>
                    </p:spPr>
                  </p:pic>
                </p:oleObj>
              </mc:Fallback>
            </mc:AlternateContent>
          </a:graphicData>
        </a:graphic>
      </p:graphicFrame>
      <p:sp>
        <p:nvSpPr>
          <p:cNvPr id="17411" name="Rectangle 3"/>
          <p:cNvSpPr>
            <a:spLocks noGrp="1"/>
          </p:cNvSpPr>
          <p:nvPr/>
        </p:nvSpPr>
        <p:spPr>
          <a:xfrm>
            <a:off x="36195" y="4046855"/>
            <a:ext cx="11487785" cy="236474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zh-CN" altLang="en-US" sz="2400" dirty="0"/>
              <a:t>        </a:t>
            </a:r>
            <a:r>
              <a:rPr lang="zh-CN" altLang="en-US" sz="2000" b="0" dirty="0">
                <a:latin typeface="楷体" panose="02010609060101010101" pitchFamily="49" charset="-122"/>
                <a:ea typeface="楷体" panose="02010609060101010101" pitchFamily="49" charset="-122"/>
              </a:rPr>
              <a:t>由于区域国内生产总值分布总差数的指标数量级较小不利于比较，而且是一个逆指标，所以，在实际计算时可作如下调整：将总差数除以</a:t>
            </a:r>
            <a:r>
              <a:rPr lang="en-US" altLang="zh-CN" sz="2000" b="0" dirty="0">
                <a:latin typeface="楷体" panose="02010609060101010101" pitchFamily="49" charset="-122"/>
                <a:ea typeface="楷体" panose="02010609060101010101" pitchFamily="49" charset="-122"/>
              </a:rPr>
              <a:t>2</a:t>
            </a:r>
            <a:r>
              <a:rPr lang="zh-CN" altLang="en-US" sz="2000" b="0" dirty="0">
                <a:latin typeface="楷体" panose="02010609060101010101" pitchFamily="49" charset="-122"/>
                <a:ea typeface="楷体" panose="02010609060101010101" pitchFamily="49" charset="-122"/>
              </a:rPr>
              <a:t>，化为</a:t>
            </a:r>
            <a:r>
              <a:rPr lang="en-US" altLang="zh-CN" sz="2000" b="0" dirty="0">
                <a:latin typeface="楷体" panose="02010609060101010101" pitchFamily="49" charset="-122"/>
                <a:ea typeface="楷体" panose="02010609060101010101" pitchFamily="49" charset="-122"/>
              </a:rPr>
              <a:t>0-1</a:t>
            </a:r>
            <a:r>
              <a:rPr lang="zh-CN" altLang="en-US" sz="2000" b="0" dirty="0">
                <a:latin typeface="楷体" panose="02010609060101010101" pitchFamily="49" charset="-122"/>
                <a:ea typeface="楷体" panose="02010609060101010101" pitchFamily="49" charset="-122"/>
              </a:rPr>
              <a:t>区间的数；再用</a:t>
            </a:r>
            <a:r>
              <a:rPr lang="en-US" altLang="zh-CN" sz="2000" b="0" dirty="0">
                <a:latin typeface="楷体" panose="02010609060101010101" pitchFamily="49" charset="-122"/>
                <a:ea typeface="楷体" panose="02010609060101010101" pitchFamily="49" charset="-122"/>
              </a:rPr>
              <a:t>1</a:t>
            </a:r>
            <a:r>
              <a:rPr lang="zh-CN" altLang="en-US" sz="2000" b="0" dirty="0">
                <a:latin typeface="楷体" panose="02010609060101010101" pitchFamily="49" charset="-122"/>
                <a:ea typeface="楷体" panose="02010609060101010101" pitchFamily="49" charset="-122"/>
              </a:rPr>
              <a:t>减之化成正指标；最后乘上一个正整数（如</a:t>
            </a:r>
            <a:r>
              <a:rPr lang="en-US" altLang="zh-CN" sz="2000" b="0" dirty="0">
                <a:latin typeface="楷体" panose="02010609060101010101" pitchFamily="49" charset="-122"/>
                <a:ea typeface="楷体" panose="02010609060101010101" pitchFamily="49" charset="-122"/>
              </a:rPr>
              <a:t>100</a:t>
            </a:r>
            <a:r>
              <a:rPr lang="zh-CN" altLang="en-US" sz="2000" b="0" dirty="0">
                <a:latin typeface="楷体" panose="02010609060101010101" pitchFamily="49" charset="-122"/>
                <a:ea typeface="楷体" panose="02010609060101010101" pitchFamily="49" charset="-122"/>
              </a:rPr>
              <a:t>），将其放大。即：</a:t>
            </a:r>
            <a:endParaRPr lang="zh-CN" altLang="en-US" sz="2000" b="0" dirty="0">
              <a:latin typeface="楷体" panose="02010609060101010101" pitchFamily="49" charset="-122"/>
              <a:ea typeface="楷体" panose="02010609060101010101" pitchFamily="49" charset="-122"/>
            </a:endParaRPr>
          </a:p>
        </p:txBody>
      </p:sp>
      <p:graphicFrame>
        <p:nvGraphicFramePr>
          <p:cNvPr id="17410" name="Object 4"/>
          <p:cNvGraphicFramePr/>
          <p:nvPr/>
        </p:nvGraphicFramePr>
        <p:xfrm>
          <a:off x="5258435" y="4868545"/>
          <a:ext cx="5089525" cy="1130935"/>
        </p:xfrm>
        <a:graphic>
          <a:graphicData uri="http://schemas.openxmlformats.org/presentationml/2006/ole">
            <mc:AlternateContent xmlns:mc="http://schemas.openxmlformats.org/markup-compatibility/2006">
              <mc:Choice xmlns:v="urn:schemas-microsoft-com:vml" Requires="v">
                <p:oleObj spid="_x0000_s3105" name="" r:id="rId3" imgW="3924300" imgH="862965" progId="Equation.3">
                  <p:embed/>
                </p:oleObj>
              </mc:Choice>
              <mc:Fallback>
                <p:oleObj name="" r:id="rId3" imgW="3924300" imgH="862965" progId="Equation.3">
                  <p:embed/>
                  <p:pic>
                    <p:nvPicPr>
                      <p:cNvPr id="0" name="图片 3104"/>
                      <p:cNvPicPr/>
                      <p:nvPr/>
                    </p:nvPicPr>
                    <p:blipFill>
                      <a:blip r:embed="rId4"/>
                      <a:stretch>
                        <a:fillRect/>
                      </a:stretch>
                    </p:blipFill>
                    <p:spPr>
                      <a:xfrm>
                        <a:off x="5258435" y="4868545"/>
                        <a:ext cx="5089525" cy="1130935"/>
                      </a:xfrm>
                      <a:prstGeom prst="rect">
                        <a:avLst/>
                      </a:prstGeom>
                      <a:solidFill>
                        <a:srgbClr val="FFCCFF"/>
                      </a:solidFill>
                      <a:ln w="38100">
                        <a:noFill/>
                        <a:miter/>
                      </a:ln>
                    </p:spPr>
                  </p:pic>
                </p:oleObj>
              </mc:Fallback>
            </mc:AlternateContent>
          </a:graphicData>
        </a:graphic>
      </p:graphicFrame>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5" name="Rectangle 3"/>
          <p:cNvSpPr>
            <a:spLocks noGrp="1"/>
          </p:cNvSpPr>
          <p:nvPr/>
        </p:nvSpPr>
        <p:spPr>
          <a:xfrm>
            <a:off x="131445" y="323850"/>
            <a:ext cx="10664825" cy="583247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en-US" altLang="zh-CN" dirty="0"/>
              <a:t>4</a:t>
            </a:r>
            <a:r>
              <a:rPr lang="zh-CN" altLang="en-US" dirty="0"/>
              <a:t>、区域地区生产总值集中指数</a:t>
            </a:r>
            <a:endParaRPr lang="zh-CN" altLang="en-US" dirty="0"/>
          </a:p>
          <a:p>
            <a:pPr>
              <a:buNone/>
            </a:pPr>
            <a:r>
              <a:rPr lang="zh-CN" altLang="en-US" dirty="0"/>
              <a:t>    </a:t>
            </a:r>
            <a:r>
              <a:rPr lang="en-US" altLang="zh-CN" sz="2400" dirty="0">
                <a:latin typeface="楷体" panose="02010609060101010101" pitchFamily="49" charset="-122"/>
                <a:ea typeface="楷体" panose="02010609060101010101" pitchFamily="49" charset="-122"/>
              </a:rPr>
              <a:t>——</a:t>
            </a:r>
            <a:r>
              <a:rPr lang="zh-CN" altLang="en-US" sz="2400" dirty="0">
                <a:ea typeface="楷体" panose="02010609060101010101" pitchFamily="49" charset="-122"/>
              </a:rPr>
              <a:t>是指集中了全国一半国内生产总值的区域人口在全国总人口中的比重</a:t>
            </a:r>
            <a:endParaRPr lang="zh-CN" altLang="en-US" sz="2400" dirty="0">
              <a:ea typeface="楷体" panose="02010609060101010101" pitchFamily="49" charset="-122"/>
            </a:endParaRPr>
          </a:p>
          <a:p>
            <a:pPr>
              <a:buNone/>
            </a:pPr>
            <a:endParaRPr lang="zh-CN" altLang="en-US" sz="2400" dirty="0">
              <a:ea typeface="楷体" panose="02010609060101010101" pitchFamily="49" charset="-122"/>
            </a:endParaRPr>
          </a:p>
          <a:p>
            <a:pPr>
              <a:buNone/>
            </a:pPr>
            <a:endParaRPr lang="zh-CN" altLang="en-US" sz="2400" dirty="0">
              <a:ea typeface="楷体" panose="02010609060101010101" pitchFamily="49" charset="-122"/>
            </a:endParaRPr>
          </a:p>
          <a:p>
            <a:pPr>
              <a:buNone/>
            </a:pPr>
            <a:r>
              <a:rPr lang="zh-CN" altLang="en-US" dirty="0"/>
              <a:t>    </a:t>
            </a:r>
            <a:r>
              <a:rPr lang="zh-CN" altLang="en-US" sz="2400" b="0" dirty="0">
                <a:latin typeface="楷体" panose="02010609060101010101" pitchFamily="49" charset="-122"/>
                <a:ea typeface="楷体" panose="02010609060101010101" pitchFamily="49" charset="-122"/>
              </a:rPr>
              <a:t>式中，</a:t>
            </a:r>
            <a:r>
              <a:rPr lang="en-US" altLang="zh-CN" sz="2400" b="0" i="1" dirty="0">
                <a:latin typeface="楷体" panose="02010609060101010101" pitchFamily="49" charset="-122"/>
                <a:ea typeface="楷体" panose="02010609060101010101" pitchFamily="49" charset="-122"/>
              </a:rPr>
              <a:t>T</a:t>
            </a:r>
            <a:r>
              <a:rPr lang="zh-CN" altLang="en-US" sz="2400" b="0" dirty="0">
                <a:latin typeface="楷体" panose="02010609060101010101" pitchFamily="49" charset="-122"/>
                <a:ea typeface="楷体" panose="02010609060101010101" pitchFamily="49" charset="-122"/>
              </a:rPr>
              <a:t>为全国总人口，</a:t>
            </a:r>
            <a:r>
              <a:rPr lang="en-US" altLang="zh-CN" sz="2400" b="0" i="1" dirty="0">
                <a:latin typeface="楷体" panose="02010609060101010101" pitchFamily="49" charset="-122"/>
                <a:ea typeface="楷体" panose="02010609060101010101" pitchFamily="49" charset="-122"/>
              </a:rPr>
              <a:t>H</a:t>
            </a:r>
            <a:r>
              <a:rPr lang="zh-CN" altLang="en-US" sz="2400" b="0" dirty="0">
                <a:latin typeface="楷体" panose="02010609060101010101" pitchFamily="49" charset="-122"/>
                <a:ea typeface="楷体" panose="02010609060101010101" pitchFamily="49" charset="-122"/>
              </a:rPr>
              <a:t>为集中了全国一半国内生产总值的地域人口，计算时需将各区域的国内生产总值从高到低依次排列，然后顺次相加到占全国国内生产总值的一半时为止。</a:t>
            </a:r>
            <a:endParaRPr lang="zh-CN" altLang="en-US" sz="2400" b="0" dirty="0">
              <a:latin typeface="楷体" panose="02010609060101010101" pitchFamily="49" charset="-122"/>
              <a:ea typeface="楷体" panose="02010609060101010101" pitchFamily="49" charset="-122"/>
            </a:endParaRPr>
          </a:p>
          <a:p>
            <a:pPr>
              <a:buNone/>
            </a:pPr>
            <a:r>
              <a:rPr lang="zh-CN" altLang="en-US" sz="2400" b="0" dirty="0">
                <a:latin typeface="楷体" panose="02010609060101010101" pitchFamily="49" charset="-122"/>
                <a:ea typeface="楷体" panose="02010609060101010101" pitchFamily="49" charset="-122"/>
              </a:rPr>
              <a:t>   区域地区生产总值集中指数反映了区域经济结构的不均衡程度，它是一个适度指标。当＝</a:t>
            </a:r>
            <a:r>
              <a:rPr lang="en-US" altLang="zh-CN" sz="2400" b="0" dirty="0">
                <a:latin typeface="楷体" panose="02010609060101010101" pitchFamily="49" charset="-122"/>
                <a:ea typeface="楷体" panose="02010609060101010101" pitchFamily="49" charset="-122"/>
              </a:rPr>
              <a:t>50</a:t>
            </a:r>
            <a:r>
              <a:rPr lang="zh-CN" altLang="en-US" sz="2400" b="0" dirty="0">
                <a:latin typeface="楷体" panose="02010609060101010101" pitchFamily="49" charset="-122"/>
                <a:ea typeface="楷体" panose="02010609060101010101" pitchFamily="49" charset="-122"/>
              </a:rPr>
              <a:t>时，各区域经济分布最均衡；值向</a:t>
            </a:r>
            <a:r>
              <a:rPr lang="en-US" altLang="zh-CN" sz="2400" b="0" dirty="0">
                <a:latin typeface="楷体" panose="02010609060101010101" pitchFamily="49" charset="-122"/>
                <a:ea typeface="楷体" panose="02010609060101010101" pitchFamily="49" charset="-122"/>
              </a:rPr>
              <a:t>100</a:t>
            </a:r>
            <a:r>
              <a:rPr lang="zh-CN" altLang="en-US" sz="2400" b="0" dirty="0">
                <a:latin typeface="楷体" panose="02010609060101010101" pitchFamily="49" charset="-122"/>
                <a:ea typeface="楷体" panose="02010609060101010101" pitchFamily="49" charset="-122"/>
              </a:rPr>
              <a:t>或</a:t>
            </a:r>
            <a:r>
              <a:rPr lang="en-US" altLang="zh-CN" sz="2400" b="0" dirty="0">
                <a:latin typeface="楷体" panose="02010609060101010101" pitchFamily="49" charset="-122"/>
                <a:ea typeface="楷体" panose="02010609060101010101" pitchFamily="49" charset="-122"/>
              </a:rPr>
              <a:t>0</a:t>
            </a:r>
            <a:r>
              <a:rPr lang="zh-CN" altLang="en-US" sz="2400" b="0" dirty="0">
                <a:latin typeface="楷体" panose="02010609060101010101" pitchFamily="49" charset="-122"/>
                <a:ea typeface="楷体" panose="02010609060101010101" pitchFamily="49" charset="-122"/>
              </a:rPr>
              <a:t>趋近，则说明过少的人口集中了过多的国内生产总值，也就是区域经济发展分布不均衡。</a:t>
            </a:r>
            <a:endParaRPr lang="zh-CN" altLang="en-US" sz="2400" b="0" dirty="0">
              <a:latin typeface="楷体" panose="02010609060101010101" pitchFamily="49" charset="-122"/>
              <a:ea typeface="楷体" panose="02010609060101010101" pitchFamily="49" charset="-122"/>
            </a:endParaRPr>
          </a:p>
        </p:txBody>
      </p:sp>
      <p:graphicFrame>
        <p:nvGraphicFramePr>
          <p:cNvPr id="18434" name="Object 4"/>
          <p:cNvGraphicFramePr/>
          <p:nvPr/>
        </p:nvGraphicFramePr>
        <p:xfrm>
          <a:off x="2675255" y="1768475"/>
          <a:ext cx="3931920" cy="1055370"/>
        </p:xfrm>
        <a:graphic>
          <a:graphicData uri="http://schemas.openxmlformats.org/presentationml/2006/ole">
            <mc:AlternateContent xmlns:mc="http://schemas.openxmlformats.org/markup-compatibility/2006">
              <mc:Choice xmlns:v="urn:schemas-microsoft-com:vml" Requires="v">
                <p:oleObj spid="_x0000_s3106" name="" r:id="rId1" imgW="1269365" imgH="254000" progId="Equation.DSMT4">
                  <p:embed/>
                </p:oleObj>
              </mc:Choice>
              <mc:Fallback>
                <p:oleObj name="" r:id="rId1" imgW="1269365" imgH="254000" progId="Equation.DSMT4">
                  <p:embed/>
                  <p:pic>
                    <p:nvPicPr>
                      <p:cNvPr id="0" name="图片 3105"/>
                      <p:cNvPicPr/>
                      <p:nvPr/>
                    </p:nvPicPr>
                    <p:blipFill>
                      <a:blip r:embed="rId2"/>
                      <a:stretch>
                        <a:fillRect/>
                      </a:stretch>
                    </p:blipFill>
                    <p:spPr>
                      <a:xfrm>
                        <a:off x="2675255" y="1768475"/>
                        <a:ext cx="3931920" cy="1055370"/>
                      </a:xfrm>
                      <a:prstGeom prst="rect">
                        <a:avLst/>
                      </a:prstGeom>
                      <a:solidFill>
                        <a:srgbClr val="FFCCFF"/>
                      </a:solidFill>
                      <a:ln w="38100">
                        <a:noFill/>
                        <a:miter/>
                      </a:ln>
                    </p:spPr>
                  </p:pic>
                </p:oleObj>
              </mc:Fallback>
            </mc:AlternateContent>
          </a:graphicData>
        </a:graphic>
      </p:graphicFrame>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60" name="Rectangle 3"/>
          <p:cNvSpPr>
            <a:spLocks noGrp="1"/>
          </p:cNvSpPr>
          <p:nvPr/>
        </p:nvSpPr>
        <p:spPr>
          <a:xfrm>
            <a:off x="245110" y="339090"/>
            <a:ext cx="11277600" cy="590423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en-US" altLang="zh-CN" dirty="0"/>
              <a:t>5</a:t>
            </a:r>
            <a:r>
              <a:rPr lang="zh-CN" altLang="en-US" dirty="0"/>
              <a:t>、广义</a:t>
            </a:r>
            <a:r>
              <a:rPr lang="zh-CN" altLang="en-US" dirty="0">
                <a:latin typeface="楷体" panose="02010609060101010101" pitchFamily="49" charset="-122"/>
                <a:ea typeface="楷体" panose="02010609060101010101" pitchFamily="49" charset="-122"/>
                <a:sym typeface="+mn-ea"/>
              </a:rPr>
              <a:t>熵（</a:t>
            </a:r>
            <a:r>
              <a:rPr lang="en-US" altLang="zh-CN" dirty="0">
                <a:latin typeface="楷体" panose="02010609060101010101" pitchFamily="49" charset="-122"/>
                <a:ea typeface="楷体" panose="02010609060101010101" pitchFamily="49" charset="-122"/>
                <a:sym typeface="+mn-ea"/>
              </a:rPr>
              <a:t>GE</a:t>
            </a:r>
            <a:r>
              <a:rPr lang="zh-CN" altLang="en-US" dirty="0">
                <a:latin typeface="楷体" panose="02010609060101010101" pitchFamily="49" charset="-122"/>
                <a:ea typeface="楷体" panose="02010609060101010101" pitchFamily="49" charset="-122"/>
                <a:sym typeface="+mn-ea"/>
              </a:rPr>
              <a:t>）指数</a:t>
            </a:r>
            <a:endParaRPr lang="zh-CN" altLang="en-US" dirty="0"/>
          </a:p>
          <a:p>
            <a:pPr>
              <a:buNone/>
            </a:pPr>
            <a:r>
              <a:rPr lang="zh-CN" altLang="en-US" dirty="0"/>
              <a:t>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又称泰尔熵，由泰尔（</a:t>
            </a:r>
            <a:r>
              <a:rPr lang="en-US" altLang="zh-CN" sz="2400" dirty="0">
                <a:latin typeface="楷体" panose="02010609060101010101" pitchFamily="49" charset="-122"/>
                <a:ea typeface="楷体" panose="02010609060101010101" pitchFamily="49" charset="-122"/>
              </a:rPr>
              <a:t>Theil</a:t>
            </a:r>
            <a:r>
              <a:rPr lang="zh-CN" altLang="en-US" sz="2400" dirty="0">
                <a:latin typeface="楷体" panose="02010609060101010101" pitchFamily="49" charset="-122"/>
                <a:ea typeface="楷体" panose="02010609060101010101" pitchFamily="49" charset="-122"/>
              </a:rPr>
              <a:t>）等人于</a:t>
            </a:r>
            <a:r>
              <a:rPr lang="en-US" altLang="zh-CN" sz="2400" dirty="0">
                <a:latin typeface="楷体" panose="02010609060101010101" pitchFamily="49" charset="-122"/>
                <a:ea typeface="楷体" panose="02010609060101010101" pitchFamily="49" charset="-122"/>
              </a:rPr>
              <a:t>1967</a:t>
            </a:r>
            <a:r>
              <a:rPr lang="zh-CN" altLang="en-US" sz="2400" dirty="0">
                <a:latin typeface="楷体" panose="02010609060101010101" pitchFamily="49" charset="-122"/>
                <a:ea typeface="楷体" panose="02010609060101010101" pitchFamily="49" charset="-122"/>
              </a:rPr>
              <a:t>年首先提出。后来，</a:t>
            </a:r>
            <a:r>
              <a:rPr lang="en-US" altLang="zh-CN" sz="2400" dirty="0">
                <a:latin typeface="楷体" panose="02010609060101010101" pitchFamily="49" charset="-122"/>
                <a:ea typeface="楷体" panose="02010609060101010101" pitchFamily="49" charset="-122"/>
              </a:rPr>
              <a:t>Shorrocks</a:t>
            </a:r>
            <a:r>
              <a:rPr lang="zh-CN" altLang="en-US" sz="2400" dirty="0">
                <a:latin typeface="楷体" panose="02010609060101010101" pitchFamily="49" charset="-122"/>
                <a:ea typeface="楷体" panose="02010609060101010101" pitchFamily="49" charset="-122"/>
              </a:rPr>
              <a:t>等学者经过推广提出了著名的</a:t>
            </a:r>
            <a:r>
              <a:rPr lang="zh-CN" altLang="en-US" dirty="0">
                <a:sym typeface="+mn-ea"/>
              </a:rPr>
              <a:t>广义</a:t>
            </a:r>
            <a:r>
              <a:rPr lang="zh-CN" altLang="en-US" dirty="0">
                <a:latin typeface="楷体" panose="02010609060101010101" pitchFamily="49" charset="-122"/>
                <a:ea typeface="楷体" panose="02010609060101010101" pitchFamily="49" charset="-122"/>
                <a:sym typeface="+mn-ea"/>
              </a:rPr>
              <a:t>熵（</a:t>
            </a:r>
            <a:r>
              <a:rPr lang="en-US" altLang="zh-CN" dirty="0">
                <a:latin typeface="楷体" panose="02010609060101010101" pitchFamily="49" charset="-122"/>
                <a:ea typeface="楷体" panose="02010609060101010101" pitchFamily="49" charset="-122"/>
                <a:sym typeface="+mn-ea"/>
              </a:rPr>
              <a:t>GE</a:t>
            </a:r>
            <a:r>
              <a:rPr lang="zh-CN" altLang="en-US" dirty="0">
                <a:latin typeface="楷体" panose="02010609060101010101" pitchFamily="49" charset="-122"/>
                <a:ea typeface="楷体" panose="02010609060101010101" pitchFamily="49" charset="-122"/>
                <a:sym typeface="+mn-ea"/>
              </a:rPr>
              <a:t>）指数，简称</a:t>
            </a:r>
            <a:r>
              <a:rPr lang="en-US" altLang="zh-CN" dirty="0">
                <a:latin typeface="楷体" panose="02010609060101010101" pitchFamily="49" charset="-122"/>
                <a:ea typeface="楷体" panose="02010609060101010101" pitchFamily="49" charset="-122"/>
                <a:sym typeface="+mn-ea"/>
              </a:rPr>
              <a:t>GE</a:t>
            </a:r>
            <a:r>
              <a:rPr lang="zh-CN" altLang="en-US" dirty="0">
                <a:latin typeface="楷体" panose="02010609060101010101" pitchFamily="49" charset="-122"/>
                <a:ea typeface="楷体" panose="02010609060101010101" pitchFamily="49" charset="-122"/>
                <a:sym typeface="+mn-ea"/>
              </a:rPr>
              <a:t>指数。</a:t>
            </a:r>
            <a:endParaRPr lang="zh-CN" altLang="en-US" dirty="0"/>
          </a:p>
          <a:p>
            <a:pPr>
              <a:buNone/>
            </a:pPr>
            <a:r>
              <a:rPr lang="zh-CN" altLang="en-US" dirty="0"/>
              <a:t>    </a:t>
            </a:r>
            <a:r>
              <a:rPr lang="zh-CN" altLang="en-US" sz="2000" dirty="0"/>
              <a:t>假设  为第</a:t>
            </a:r>
            <a:r>
              <a:rPr lang="en-US" altLang="zh-CN" sz="2000" dirty="0"/>
              <a:t>i</a:t>
            </a:r>
            <a:r>
              <a:rPr lang="zh-CN" altLang="en-US" sz="2000" dirty="0"/>
              <a:t>个区域的人均地区生产总值，  和   分别为第</a:t>
            </a:r>
            <a:r>
              <a:rPr lang="en-US" altLang="zh-CN" sz="2000" dirty="0"/>
              <a:t>i</a:t>
            </a:r>
            <a:r>
              <a:rPr lang="zh-CN" altLang="en-US" sz="2000" dirty="0"/>
              <a:t>个区域的人口份额和地区生产总值份额， 为全国的人均地区生产总值，则</a:t>
            </a:r>
            <a:r>
              <a:rPr lang="zh-CN" altLang="en-US" sz="2000" dirty="0">
                <a:sym typeface="+mn-ea"/>
              </a:rPr>
              <a:t>广义</a:t>
            </a:r>
            <a:r>
              <a:rPr lang="zh-CN" altLang="en-US" sz="2000" dirty="0">
                <a:latin typeface="楷体" panose="02010609060101010101" pitchFamily="49" charset="-122"/>
                <a:ea typeface="楷体" panose="02010609060101010101" pitchFamily="49" charset="-122"/>
                <a:sym typeface="+mn-ea"/>
              </a:rPr>
              <a:t>熵（</a:t>
            </a:r>
            <a:r>
              <a:rPr lang="en-US" altLang="zh-CN" sz="2000" dirty="0">
                <a:latin typeface="楷体" panose="02010609060101010101" pitchFamily="49" charset="-122"/>
                <a:ea typeface="楷体" panose="02010609060101010101" pitchFamily="49" charset="-122"/>
                <a:sym typeface="+mn-ea"/>
              </a:rPr>
              <a:t>GE</a:t>
            </a:r>
            <a:r>
              <a:rPr lang="zh-CN" altLang="en-US" sz="2000" dirty="0">
                <a:latin typeface="楷体" panose="02010609060101010101" pitchFamily="49" charset="-122"/>
                <a:ea typeface="楷体" panose="02010609060101010101" pitchFamily="49" charset="-122"/>
                <a:sym typeface="+mn-ea"/>
              </a:rPr>
              <a:t>）指数的一般形式为：</a:t>
            </a:r>
            <a:endParaRPr lang="zh-CN" altLang="en-US" dirty="0"/>
          </a:p>
          <a:p>
            <a:pPr>
              <a:buNone/>
            </a:pPr>
            <a:endParaRPr lang="zh-CN" altLang="en-US" dirty="0"/>
          </a:p>
          <a:p>
            <a:pPr>
              <a:buNone/>
            </a:pPr>
            <a:r>
              <a:rPr lang="zh-CN" altLang="en-US" sz="2000" b="0" dirty="0">
                <a:latin typeface="楷体" panose="02010609060101010101" pitchFamily="49" charset="-122"/>
                <a:ea typeface="楷体" panose="02010609060101010101" pitchFamily="49" charset="-122"/>
              </a:rPr>
              <a:t>   </a:t>
            </a:r>
            <a:endParaRPr lang="zh-CN" altLang="en-US" sz="2000" b="0" dirty="0">
              <a:latin typeface="楷体" panose="02010609060101010101" pitchFamily="49" charset="-122"/>
              <a:ea typeface="楷体" panose="02010609060101010101" pitchFamily="49" charset="-122"/>
            </a:endParaRPr>
          </a:p>
        </p:txBody>
      </p:sp>
      <p:graphicFrame>
        <p:nvGraphicFramePr>
          <p:cNvPr id="3" name="对象 2">
            <a:hlinkClick r:id="" action="ppaction://ole?verb="/>
          </p:cNvPr>
          <p:cNvGraphicFramePr>
            <a:graphicFrameLocks noChangeAspect="1"/>
          </p:cNvGraphicFramePr>
          <p:nvPr/>
        </p:nvGraphicFramePr>
        <p:xfrm>
          <a:off x="3091180" y="4154805"/>
          <a:ext cx="101600" cy="241300"/>
        </p:xfrm>
        <a:graphic>
          <a:graphicData uri="http://schemas.openxmlformats.org/presentationml/2006/ole">
            <mc:AlternateContent xmlns:mc="http://schemas.openxmlformats.org/markup-compatibility/2006">
              <mc:Choice xmlns:v="urn:schemas-microsoft-com:vml" Requires="v">
                <p:oleObj spid="_x0000_s2049" name="" r:id="rId1" imgW="101600" imgH="241300" progId="Equation.KSEE3">
                  <p:embed/>
                </p:oleObj>
              </mc:Choice>
              <mc:Fallback>
                <p:oleObj name="" r:id="rId1" imgW="101600" imgH="241300" progId="Equation.KSEE3">
                  <p:embed/>
                  <p:pic>
                    <p:nvPicPr>
                      <p:cNvPr id="0" name="图片 2048"/>
                      <p:cNvPicPr/>
                      <p:nvPr/>
                    </p:nvPicPr>
                    <p:blipFill>
                      <a:blip r:embed="rId2"/>
                      <a:stretch>
                        <a:fillRect/>
                      </a:stretch>
                    </p:blipFill>
                    <p:spPr>
                      <a:xfrm>
                        <a:off x="3091180" y="4154805"/>
                        <a:ext cx="101600" cy="2413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1229360" y="2084705"/>
          <a:ext cx="217170" cy="385445"/>
        </p:xfrm>
        <a:graphic>
          <a:graphicData uri="http://schemas.openxmlformats.org/presentationml/2006/ole">
            <mc:AlternateContent xmlns:mc="http://schemas.openxmlformats.org/markup-compatibility/2006">
              <mc:Choice xmlns:v="urn:schemas-microsoft-com:vml" Requires="v">
                <p:oleObj spid="_x0000_s2050" name="" r:id="rId3" imgW="165100" imgH="228600" progId="Equation.KSEE3">
                  <p:embed/>
                </p:oleObj>
              </mc:Choice>
              <mc:Fallback>
                <p:oleObj name="" r:id="rId3" imgW="165100" imgH="228600" progId="Equation.KSEE3">
                  <p:embed/>
                  <p:pic>
                    <p:nvPicPr>
                      <p:cNvPr id="0" name="图片 2049"/>
                      <p:cNvPicPr/>
                      <p:nvPr/>
                    </p:nvPicPr>
                    <p:blipFill>
                      <a:blip r:embed="rId4"/>
                      <a:stretch>
                        <a:fillRect/>
                      </a:stretch>
                    </p:blipFill>
                    <p:spPr>
                      <a:xfrm>
                        <a:off x="1229360" y="2084705"/>
                        <a:ext cx="217170" cy="385445"/>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5171440" y="2084705"/>
          <a:ext cx="283845" cy="393065"/>
        </p:xfrm>
        <a:graphic>
          <a:graphicData uri="http://schemas.openxmlformats.org/presentationml/2006/ole">
            <mc:AlternateContent xmlns:mc="http://schemas.openxmlformats.org/markup-compatibility/2006">
              <mc:Choice xmlns:v="urn:schemas-microsoft-com:vml" Requires="v">
                <p:oleObj spid="_x0000_s2051" name="" r:id="rId5" imgW="165100" imgH="228600" progId="Equation.KSEE3">
                  <p:embed/>
                </p:oleObj>
              </mc:Choice>
              <mc:Fallback>
                <p:oleObj name="" r:id="rId5" imgW="165100" imgH="228600" progId="Equation.KSEE3">
                  <p:embed/>
                  <p:pic>
                    <p:nvPicPr>
                      <p:cNvPr id="0" name="图片 2050"/>
                      <p:cNvPicPr/>
                      <p:nvPr/>
                    </p:nvPicPr>
                    <p:blipFill>
                      <a:blip r:embed="rId6"/>
                      <a:stretch>
                        <a:fillRect/>
                      </a:stretch>
                    </p:blipFill>
                    <p:spPr>
                      <a:xfrm>
                        <a:off x="5171440" y="2084705"/>
                        <a:ext cx="283845" cy="39306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5599430" y="2084705"/>
          <a:ext cx="296545" cy="420370"/>
        </p:xfrm>
        <a:graphic>
          <a:graphicData uri="http://schemas.openxmlformats.org/presentationml/2006/ole">
            <mc:AlternateContent xmlns:mc="http://schemas.openxmlformats.org/markup-compatibility/2006">
              <mc:Choice xmlns:v="urn:schemas-microsoft-com:vml" Requires="v">
                <p:oleObj spid="_x0000_s2052" name="" r:id="rId7" imgW="152400" imgH="215900" progId="Equation.KSEE3">
                  <p:embed/>
                </p:oleObj>
              </mc:Choice>
              <mc:Fallback>
                <p:oleObj name="" r:id="rId7" imgW="152400" imgH="215900" progId="Equation.KSEE3">
                  <p:embed/>
                  <p:pic>
                    <p:nvPicPr>
                      <p:cNvPr id="0" name="图片 2051"/>
                      <p:cNvPicPr/>
                      <p:nvPr/>
                    </p:nvPicPr>
                    <p:blipFill>
                      <a:blip r:embed="rId8"/>
                      <a:stretch>
                        <a:fillRect/>
                      </a:stretch>
                    </p:blipFill>
                    <p:spPr>
                      <a:xfrm>
                        <a:off x="5599430" y="2084705"/>
                        <a:ext cx="296545" cy="42037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731520" y="2505075"/>
          <a:ext cx="274955" cy="298450"/>
        </p:xfrm>
        <a:graphic>
          <a:graphicData uri="http://schemas.openxmlformats.org/presentationml/2006/ole">
            <mc:AlternateContent xmlns:mc="http://schemas.openxmlformats.org/markup-compatibility/2006">
              <mc:Choice xmlns:v="urn:schemas-microsoft-com:vml" Requires="v">
                <p:oleObj spid="_x0000_s2053" name="" r:id="rId9" imgW="152400" imgH="165100" progId="Equation.KSEE3">
                  <p:embed/>
                </p:oleObj>
              </mc:Choice>
              <mc:Fallback>
                <p:oleObj name="" r:id="rId9" imgW="152400" imgH="165100" progId="Equation.KSEE3">
                  <p:embed/>
                  <p:pic>
                    <p:nvPicPr>
                      <p:cNvPr id="0" name="图片 2052"/>
                      <p:cNvPicPr/>
                      <p:nvPr/>
                    </p:nvPicPr>
                    <p:blipFill>
                      <a:blip r:embed="rId10"/>
                      <a:stretch>
                        <a:fillRect/>
                      </a:stretch>
                    </p:blipFill>
                    <p:spPr>
                      <a:xfrm>
                        <a:off x="731520" y="2505075"/>
                        <a:ext cx="274955" cy="298450"/>
                      </a:xfrm>
                      <a:prstGeom prst="rect">
                        <a:avLst/>
                      </a:prstGeom>
                    </p:spPr>
                  </p:pic>
                </p:oleObj>
              </mc:Fallback>
            </mc:AlternateContent>
          </a:graphicData>
        </a:graphic>
      </p:graphicFrame>
      <p:sp>
        <p:nvSpPr>
          <p:cNvPr id="10" name="文本框 9"/>
          <p:cNvSpPr txBox="1"/>
          <p:nvPr/>
        </p:nvSpPr>
        <p:spPr>
          <a:xfrm>
            <a:off x="651510" y="4060190"/>
            <a:ext cx="6416675" cy="368300"/>
          </a:xfrm>
          <a:prstGeom prst="rect">
            <a:avLst/>
          </a:prstGeom>
          <a:noFill/>
        </p:spPr>
        <p:txBody>
          <a:bodyPr wrap="square" rtlCol="0">
            <a:spAutoFit/>
          </a:bodyPr>
          <a:p>
            <a:r>
              <a:rPr lang="zh-CN" altLang="en-US">
                <a:effectLst>
                  <a:outerShdw blurRad="38100" dist="19050" dir="2700000" algn="tl" rotWithShape="0">
                    <a:schemeClr val="dk1">
                      <a:alpha val="40000"/>
                    </a:schemeClr>
                  </a:outerShdw>
                </a:effectLst>
              </a:rPr>
              <a:t>定义</a:t>
            </a:r>
            <a:r>
              <a:rPr lang="en-US" altLang="zh-CN" i="1">
                <a:effectLst>
                  <a:outerShdw blurRad="38100" dist="19050" dir="2700000" algn="tl" rotWithShape="0">
                    <a:schemeClr val="dk1">
                      <a:alpha val="40000"/>
                    </a:schemeClr>
                  </a:outerShdw>
                </a:effectLst>
              </a:rPr>
              <a:t>GE</a:t>
            </a:r>
            <a:r>
              <a:rPr lang="zh-CN" altLang="en-US">
                <a:effectLst>
                  <a:outerShdw blurRad="38100" dist="19050" dir="2700000" algn="tl" rotWithShape="0">
                    <a:schemeClr val="dk1">
                      <a:alpha val="40000"/>
                    </a:schemeClr>
                  </a:outerShdw>
                </a:effectLst>
              </a:rPr>
              <a:t>（</a:t>
            </a:r>
            <a:r>
              <a:rPr lang="en-US" altLang="zh-CN">
                <a:effectLst>
                  <a:outerShdw blurRad="38100" dist="19050" dir="2700000" algn="tl" rotWithShape="0">
                    <a:schemeClr val="dk1">
                      <a:alpha val="40000"/>
                    </a:schemeClr>
                  </a:outerShdw>
                </a:effectLst>
              </a:rPr>
              <a:t>1</a:t>
            </a:r>
            <a:r>
              <a:rPr lang="zh-CN" altLang="en-US">
                <a:effectLst>
                  <a:outerShdw blurRad="38100" dist="19050" dir="2700000" algn="tl" rotWithShape="0">
                    <a:schemeClr val="dk1">
                      <a:alpha val="40000"/>
                    </a:schemeClr>
                  </a:outerShdw>
                </a:effectLst>
              </a:rPr>
              <a:t>）为 在   趋向</a:t>
            </a:r>
            <a:r>
              <a:rPr lang="en-US" altLang="zh-CN">
                <a:effectLst>
                  <a:outerShdw blurRad="38100" dist="19050" dir="2700000" algn="tl" rotWithShape="0">
                    <a:schemeClr val="dk1">
                      <a:alpha val="40000"/>
                    </a:schemeClr>
                  </a:outerShdw>
                </a:effectLst>
              </a:rPr>
              <a:t>1</a:t>
            </a:r>
            <a:r>
              <a:rPr lang="zh-CN" altLang="en-US">
                <a:effectLst>
                  <a:outerShdw blurRad="38100" dist="19050" dir="2700000" algn="tl" rotWithShape="0">
                    <a:schemeClr val="dk1">
                      <a:alpha val="40000"/>
                    </a:schemeClr>
                  </a:outerShdw>
                </a:effectLst>
              </a:rPr>
              <a:t>时的极限值</a:t>
            </a:r>
            <a:r>
              <a:rPr lang="zh-CN" altLang="en-US"/>
              <a:t>，即有：</a:t>
            </a:r>
            <a:endParaRPr lang="zh-CN" altLang="en-US"/>
          </a:p>
        </p:txBody>
      </p:sp>
      <p:graphicFrame>
        <p:nvGraphicFramePr>
          <p:cNvPr id="11" name="对象 10">
            <a:hlinkClick r:id="" action="ppaction://ole?verb="/>
          </p:cNvPr>
          <p:cNvGraphicFramePr>
            <a:graphicFrameLocks noChangeAspect="1"/>
          </p:cNvGraphicFramePr>
          <p:nvPr/>
        </p:nvGraphicFramePr>
        <p:xfrm>
          <a:off x="2592705" y="4092575"/>
          <a:ext cx="244475" cy="303530"/>
        </p:xfrm>
        <a:graphic>
          <a:graphicData uri="http://schemas.openxmlformats.org/presentationml/2006/ole">
            <mc:AlternateContent xmlns:mc="http://schemas.openxmlformats.org/markup-compatibility/2006">
              <mc:Choice xmlns:v="urn:schemas-microsoft-com:vml" Requires="v">
                <p:oleObj spid="_x0000_s2054" name="" r:id="rId11" imgW="152400" imgH="139700" progId="Equation.KSEE3">
                  <p:embed/>
                </p:oleObj>
              </mc:Choice>
              <mc:Fallback>
                <p:oleObj name="" r:id="rId11" imgW="152400" imgH="139700" progId="Equation.KSEE3">
                  <p:embed/>
                  <p:pic>
                    <p:nvPicPr>
                      <p:cNvPr id="0" name="图片 2053"/>
                      <p:cNvPicPr/>
                      <p:nvPr/>
                    </p:nvPicPr>
                    <p:blipFill>
                      <a:blip r:embed="rId12"/>
                      <a:stretch>
                        <a:fillRect/>
                      </a:stretch>
                    </p:blipFill>
                    <p:spPr>
                      <a:xfrm>
                        <a:off x="2592705" y="4092575"/>
                        <a:ext cx="244475" cy="303530"/>
                      </a:xfrm>
                      <a:prstGeom prst="rect">
                        <a:avLst/>
                      </a:prstGeom>
                    </p:spPr>
                  </p:pic>
                </p:oleObj>
              </mc:Fallback>
            </mc:AlternateContent>
          </a:graphicData>
        </a:graphic>
      </p:graphicFrame>
      <p:sp>
        <p:nvSpPr>
          <p:cNvPr id="13" name="文本框 12"/>
          <p:cNvSpPr txBox="1"/>
          <p:nvPr/>
        </p:nvSpPr>
        <p:spPr>
          <a:xfrm>
            <a:off x="731520" y="5274945"/>
            <a:ext cx="4867910" cy="368300"/>
          </a:xfrm>
          <a:prstGeom prst="rect">
            <a:avLst/>
          </a:prstGeom>
          <a:noFill/>
        </p:spPr>
        <p:txBody>
          <a:bodyPr wrap="square" rtlCol="0">
            <a:spAutoFit/>
          </a:bodyPr>
          <a:p>
            <a:r>
              <a:rPr lang="zh-CN" altLang="en-US">
                <a:effectLst>
                  <a:outerShdw blurRad="38100" dist="19050" dir="2700000" algn="tl" rotWithShape="0">
                    <a:schemeClr val="dk1">
                      <a:alpha val="40000"/>
                    </a:schemeClr>
                  </a:outerShdw>
                </a:effectLst>
              </a:rPr>
              <a:t>定义</a:t>
            </a:r>
            <a:r>
              <a:rPr lang="en-US" altLang="zh-CN" i="1">
                <a:effectLst>
                  <a:outerShdw blurRad="38100" dist="19050" dir="2700000" algn="tl" rotWithShape="0">
                    <a:schemeClr val="dk1">
                      <a:alpha val="40000"/>
                    </a:schemeClr>
                  </a:outerShdw>
                </a:effectLst>
              </a:rPr>
              <a:t>GE</a:t>
            </a:r>
            <a:r>
              <a:rPr lang="zh-CN" altLang="en-US">
                <a:effectLst>
                  <a:outerShdw blurRad="38100" dist="19050" dir="2700000" algn="tl" rotWithShape="0">
                    <a:schemeClr val="dk1">
                      <a:alpha val="40000"/>
                    </a:schemeClr>
                  </a:outerShdw>
                </a:effectLst>
              </a:rPr>
              <a:t>（</a:t>
            </a:r>
            <a:r>
              <a:rPr lang="en-US" altLang="zh-CN">
                <a:effectLst>
                  <a:outerShdw blurRad="38100" dist="19050" dir="2700000" algn="tl" rotWithShape="0">
                    <a:schemeClr val="dk1">
                      <a:alpha val="40000"/>
                    </a:schemeClr>
                  </a:outerShdw>
                </a:effectLst>
              </a:rPr>
              <a:t>0</a:t>
            </a:r>
            <a:r>
              <a:rPr lang="zh-CN" altLang="en-US">
                <a:effectLst>
                  <a:outerShdw blurRad="38100" dist="19050" dir="2700000" algn="tl" rotWithShape="0">
                    <a:schemeClr val="dk1">
                      <a:alpha val="40000"/>
                    </a:schemeClr>
                  </a:outerShdw>
                </a:effectLst>
              </a:rPr>
              <a:t>）为在   趋向</a:t>
            </a:r>
            <a:r>
              <a:rPr lang="en-US" altLang="zh-CN">
                <a:effectLst>
                  <a:outerShdw blurRad="38100" dist="19050" dir="2700000" algn="tl" rotWithShape="0">
                    <a:schemeClr val="dk1">
                      <a:alpha val="40000"/>
                    </a:schemeClr>
                  </a:outerShdw>
                </a:effectLst>
              </a:rPr>
              <a:t>0</a:t>
            </a:r>
            <a:r>
              <a:rPr lang="zh-CN" altLang="en-US">
                <a:effectLst>
                  <a:outerShdw blurRad="38100" dist="19050" dir="2700000" algn="tl" rotWithShape="0">
                    <a:schemeClr val="dk1">
                      <a:alpha val="40000"/>
                    </a:schemeClr>
                  </a:outerShdw>
                </a:effectLst>
              </a:rPr>
              <a:t>时的极限值，</a:t>
            </a:r>
            <a:r>
              <a:rPr lang="zh-CN" altLang="en-US"/>
              <a:t>即有：</a:t>
            </a:r>
            <a:endParaRPr lang="zh-CN" altLang="en-US"/>
          </a:p>
        </p:txBody>
      </p:sp>
      <p:graphicFrame>
        <p:nvGraphicFramePr>
          <p:cNvPr id="15" name="对象 14">
            <a:hlinkClick r:id="" action="ppaction://ole?verb="/>
          </p:cNvPr>
          <p:cNvGraphicFramePr>
            <a:graphicFrameLocks noChangeAspect="1"/>
          </p:cNvGraphicFramePr>
          <p:nvPr/>
        </p:nvGraphicFramePr>
        <p:xfrm>
          <a:off x="2592705" y="5307330"/>
          <a:ext cx="244475" cy="303530"/>
        </p:xfrm>
        <a:graphic>
          <a:graphicData uri="http://schemas.openxmlformats.org/presentationml/2006/ole">
            <mc:AlternateContent xmlns:mc="http://schemas.openxmlformats.org/markup-compatibility/2006">
              <mc:Choice xmlns:v="urn:schemas-microsoft-com:vml" Requires="v">
                <p:oleObj spid="_x0000_s4" name="" r:id="rId13" imgW="152400" imgH="139700" progId="Equation.KSEE3">
                  <p:embed/>
                </p:oleObj>
              </mc:Choice>
              <mc:Fallback>
                <p:oleObj name="" r:id="rId13" imgW="152400" imgH="139700" progId="Equation.KSEE3">
                  <p:embed/>
                  <p:pic>
                    <p:nvPicPr>
                      <p:cNvPr id="0" name="图片 2053"/>
                      <p:cNvPicPr/>
                      <p:nvPr/>
                    </p:nvPicPr>
                    <p:blipFill>
                      <a:blip r:embed="rId12"/>
                      <a:stretch>
                        <a:fillRect/>
                      </a:stretch>
                    </p:blipFill>
                    <p:spPr>
                      <a:xfrm>
                        <a:off x="2592705" y="5307330"/>
                        <a:ext cx="244475" cy="303530"/>
                      </a:xfrm>
                      <a:prstGeom prst="rect">
                        <a:avLst/>
                      </a:prstGeom>
                    </p:spPr>
                  </p:pic>
                </p:oleObj>
              </mc:Fallback>
            </mc:AlternateContent>
          </a:graphicData>
        </a:graphic>
      </p:graphicFrame>
      <p:sp>
        <p:nvSpPr>
          <p:cNvPr id="5" name="灯片编号占位符 4"/>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14" name="矩形 13"/>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graphicFrame>
        <p:nvGraphicFramePr>
          <p:cNvPr id="2" name="对象 -2147482416"/>
          <p:cNvGraphicFramePr>
            <a:graphicFrameLocks noChangeAspect="1"/>
          </p:cNvGraphicFramePr>
          <p:nvPr/>
        </p:nvGraphicFramePr>
        <p:xfrm>
          <a:off x="3193415" y="2854325"/>
          <a:ext cx="4335145" cy="1205230"/>
        </p:xfrm>
        <a:graphic>
          <a:graphicData uri="http://schemas.openxmlformats.org/presentationml/2006/ole">
            <mc:AlternateContent xmlns:mc="http://schemas.openxmlformats.org/markup-compatibility/2006">
              <mc:Choice xmlns:v="urn:schemas-microsoft-com:vml" Requires="v">
                <p:oleObj spid="_x0000_s3076" name="" r:id="rId14" imgW="2324100" imgH="558800" progId="Equation.DSMT4">
                  <p:embed/>
                </p:oleObj>
              </mc:Choice>
              <mc:Fallback>
                <p:oleObj name="" r:id="rId14" imgW="2324100" imgH="558800" progId="Equation.DSMT4">
                  <p:embed/>
                  <p:pic>
                    <p:nvPicPr>
                      <p:cNvPr id="0" name="图片 3075"/>
                      <p:cNvPicPr/>
                      <p:nvPr/>
                    </p:nvPicPr>
                    <p:blipFill>
                      <a:blip r:embed="rId15"/>
                      <a:stretch>
                        <a:fillRect/>
                      </a:stretch>
                    </p:blipFill>
                    <p:spPr>
                      <a:xfrm>
                        <a:off x="3193415" y="2854325"/>
                        <a:ext cx="4335145" cy="1205230"/>
                      </a:xfrm>
                      <a:prstGeom prst="rect">
                        <a:avLst/>
                      </a:prstGeom>
                      <a:noFill/>
                      <a:ln w="38100">
                        <a:noFill/>
                        <a:miter/>
                      </a:ln>
                    </p:spPr>
                  </p:pic>
                </p:oleObj>
              </mc:Fallback>
            </mc:AlternateContent>
          </a:graphicData>
        </a:graphic>
      </p:graphicFrame>
      <p:graphicFrame>
        <p:nvGraphicFramePr>
          <p:cNvPr id="12" name="对象 -2147482411"/>
          <p:cNvGraphicFramePr>
            <a:graphicFrameLocks noChangeAspect="1"/>
          </p:cNvGraphicFramePr>
          <p:nvPr/>
        </p:nvGraphicFramePr>
        <p:xfrm>
          <a:off x="5599430" y="3825875"/>
          <a:ext cx="3540760" cy="1044575"/>
        </p:xfrm>
        <a:graphic>
          <a:graphicData uri="http://schemas.openxmlformats.org/presentationml/2006/ole">
            <mc:AlternateContent xmlns:mc="http://schemas.openxmlformats.org/markup-compatibility/2006">
              <mc:Choice xmlns:v="urn:schemas-microsoft-com:vml" Requires="v">
                <p:oleObj spid="_x0000_s17" name="" r:id="rId16" imgW="1689100" imgH="457200" progId="Equation.DSMT4">
                  <p:embed/>
                </p:oleObj>
              </mc:Choice>
              <mc:Fallback>
                <p:oleObj name="" r:id="rId16" imgW="1689100" imgH="457200" progId="Equation.DSMT4">
                  <p:embed/>
                  <p:pic>
                    <p:nvPicPr>
                      <p:cNvPr id="0" name="图片 16"/>
                      <p:cNvPicPr/>
                      <p:nvPr/>
                    </p:nvPicPr>
                    <p:blipFill>
                      <a:blip r:embed="rId17"/>
                      <a:stretch>
                        <a:fillRect/>
                      </a:stretch>
                    </p:blipFill>
                    <p:spPr>
                      <a:xfrm>
                        <a:off x="5599430" y="3825875"/>
                        <a:ext cx="3540760" cy="1044575"/>
                      </a:xfrm>
                      <a:prstGeom prst="rect">
                        <a:avLst/>
                      </a:prstGeom>
                      <a:noFill/>
                      <a:ln w="38100">
                        <a:noFill/>
                        <a:miter/>
                      </a:ln>
                    </p:spPr>
                  </p:pic>
                </p:oleObj>
              </mc:Fallback>
            </mc:AlternateContent>
          </a:graphicData>
        </a:graphic>
      </p:graphicFrame>
      <p:graphicFrame>
        <p:nvGraphicFramePr>
          <p:cNvPr id="16" name="对象 -2147482409"/>
          <p:cNvGraphicFramePr>
            <a:graphicFrameLocks noChangeAspect="1"/>
          </p:cNvGraphicFramePr>
          <p:nvPr/>
        </p:nvGraphicFramePr>
        <p:xfrm>
          <a:off x="5599430" y="4985385"/>
          <a:ext cx="4284980" cy="1011555"/>
        </p:xfrm>
        <a:graphic>
          <a:graphicData uri="http://schemas.openxmlformats.org/presentationml/2006/ole">
            <mc:AlternateContent xmlns:mc="http://schemas.openxmlformats.org/markup-compatibility/2006">
              <mc:Choice xmlns:v="urn:schemas-microsoft-com:vml" Requires="v">
                <p:oleObj spid="_x0000_s18" name="" r:id="rId18" imgW="2413000" imgH="457200" progId="Equation.DSMT4">
                  <p:embed/>
                </p:oleObj>
              </mc:Choice>
              <mc:Fallback>
                <p:oleObj name="" r:id="rId18" imgW="2413000" imgH="457200" progId="Equation.DSMT4">
                  <p:embed/>
                  <p:pic>
                    <p:nvPicPr>
                      <p:cNvPr id="0" name="图片 17"/>
                      <p:cNvPicPr/>
                      <p:nvPr/>
                    </p:nvPicPr>
                    <p:blipFill>
                      <a:blip r:embed="rId19"/>
                      <a:stretch>
                        <a:fillRect/>
                      </a:stretch>
                    </p:blipFill>
                    <p:spPr>
                      <a:xfrm>
                        <a:off x="5599430" y="4985385"/>
                        <a:ext cx="4284980" cy="1011555"/>
                      </a:xfrm>
                      <a:prstGeom prst="rect">
                        <a:avLst/>
                      </a:prstGeom>
                      <a:noFill/>
                      <a:ln w="38100">
                        <a:noFill/>
                        <a:miter/>
                      </a:ln>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5" name="Rectangle 3"/>
          <p:cNvSpPr>
            <a:spLocks noGrp="1"/>
          </p:cNvSpPr>
          <p:nvPr/>
        </p:nvSpPr>
        <p:spPr>
          <a:xfrm>
            <a:off x="131445" y="1162050"/>
            <a:ext cx="10362565" cy="499427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en-US" altLang="zh-CN" dirty="0"/>
              <a:t>6</a:t>
            </a:r>
            <a:r>
              <a:rPr lang="zh-CN" altLang="en-US" dirty="0"/>
              <a:t>、相对人均</a:t>
            </a:r>
            <a:r>
              <a:rPr lang="en-US" altLang="zh-CN" dirty="0"/>
              <a:t>GDP</a:t>
            </a:r>
            <a:endParaRPr lang="zh-CN" altLang="en-US" dirty="0"/>
          </a:p>
          <a:p>
            <a:pPr>
              <a:buNone/>
            </a:pPr>
            <a:r>
              <a:rPr lang="zh-CN" altLang="en-US" dirty="0"/>
              <a:t>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相对人均</a:t>
            </a:r>
            <a:r>
              <a:rPr lang="en-US" altLang="zh-CN" sz="2400" dirty="0">
                <a:latin typeface="楷体" panose="02010609060101010101" pitchFamily="49" charset="-122"/>
                <a:ea typeface="楷体" panose="02010609060101010101" pitchFamily="49" charset="-122"/>
              </a:rPr>
              <a:t>GDP</a:t>
            </a:r>
            <a:r>
              <a:rPr lang="zh-CN" altLang="en-US" sz="2400" dirty="0">
                <a:latin typeface="楷体" panose="02010609060101010101" pitchFamily="49" charset="-122"/>
                <a:ea typeface="楷体" panose="02010609060101010101" pitchFamily="49" charset="-122"/>
              </a:rPr>
              <a:t>是划分不同收入区的重要参考指标。</a:t>
            </a:r>
            <a:endParaRPr lang="zh-CN" altLang="en-US" sz="2400" dirty="0">
              <a:latin typeface="楷体" panose="02010609060101010101" pitchFamily="49" charset="-122"/>
              <a:ea typeface="楷体" panose="02010609060101010101" pitchFamily="49" charset="-122"/>
            </a:endParaRPr>
          </a:p>
          <a:p>
            <a:pPr>
              <a:buNone/>
            </a:pPr>
            <a:r>
              <a:rPr lang="zh-CN" altLang="en-US" sz="2400" dirty="0">
                <a:latin typeface="楷体" panose="02010609060101010101" pitchFamily="49" charset="-122"/>
                <a:ea typeface="楷体" panose="02010609060101010101" pitchFamily="49" charset="-122"/>
              </a:rPr>
              <a:t>      其计算公式为：</a:t>
            </a:r>
            <a:endParaRPr lang="zh-CN" altLang="en-US" sz="2400" dirty="0">
              <a:latin typeface="楷体" panose="02010609060101010101" pitchFamily="49" charset="-122"/>
              <a:ea typeface="楷体" panose="02010609060101010101" pitchFamily="49" charset="-122"/>
            </a:endParaRPr>
          </a:p>
          <a:p>
            <a:pPr>
              <a:buNone/>
            </a:pPr>
            <a:r>
              <a:rPr lang="zh-CN" altLang="en-US" sz="2400" dirty="0">
                <a:latin typeface="楷体" panose="02010609060101010101" pitchFamily="49" charset="-122"/>
                <a:ea typeface="楷体" panose="02010609060101010101" pitchFamily="49" charset="-122"/>
              </a:rPr>
              <a:t>        </a:t>
            </a:r>
            <a:r>
              <a:rPr lang="zh-CN" altLang="en-US" sz="2400" dirty="0">
                <a:solidFill>
                  <a:srgbClr val="FF0000"/>
                </a:solidFill>
                <a:latin typeface="楷体" panose="02010609060101010101" pitchFamily="49" charset="-122"/>
                <a:ea typeface="楷体" panose="02010609060101010101" pitchFamily="49" charset="-122"/>
              </a:rPr>
              <a:t>相对人均</a:t>
            </a:r>
            <a:r>
              <a:rPr lang="en-US" altLang="zh-CN" sz="2400" dirty="0">
                <a:solidFill>
                  <a:srgbClr val="FF0000"/>
                </a:solidFill>
                <a:latin typeface="楷体" panose="02010609060101010101" pitchFamily="49" charset="-122"/>
                <a:ea typeface="楷体" panose="02010609060101010101" pitchFamily="49" charset="-122"/>
              </a:rPr>
              <a:t>GDP=</a:t>
            </a:r>
            <a:endParaRPr lang="en-US" altLang="zh-CN" sz="2400" dirty="0">
              <a:solidFill>
                <a:srgbClr val="FF0000"/>
              </a:solidFill>
              <a:latin typeface="楷体" panose="02010609060101010101" pitchFamily="49" charset="-122"/>
              <a:ea typeface="楷体" panose="02010609060101010101" pitchFamily="49" charset="-122"/>
            </a:endParaRPr>
          </a:p>
          <a:p>
            <a:pPr>
              <a:buNone/>
            </a:pPr>
            <a:r>
              <a:rPr lang="en-US" altLang="zh-CN" sz="2400" dirty="0">
                <a:solidFill>
                  <a:srgbClr val="FF0000"/>
                </a:solidFill>
                <a:latin typeface="楷体" panose="02010609060101010101" pitchFamily="49" charset="-122"/>
                <a:ea typeface="楷体" panose="02010609060101010101" pitchFamily="49" charset="-122"/>
              </a:rPr>
              <a:t>              </a:t>
            </a:r>
            <a:r>
              <a:rPr lang="zh-CN" altLang="en-US" sz="2400" dirty="0">
                <a:solidFill>
                  <a:srgbClr val="FF0000"/>
                </a:solidFill>
                <a:latin typeface="楷体" panose="02010609060101010101" pitchFamily="49" charset="-122"/>
                <a:ea typeface="楷体" panose="02010609060101010101" pitchFamily="49" charset="-122"/>
              </a:rPr>
              <a:t>区域人均</a:t>
            </a:r>
            <a:r>
              <a:rPr lang="en-US" altLang="zh-CN" sz="2400" dirty="0">
                <a:solidFill>
                  <a:srgbClr val="FF0000"/>
                </a:solidFill>
                <a:latin typeface="楷体" panose="02010609060101010101" pitchFamily="49" charset="-122"/>
                <a:ea typeface="楷体" panose="02010609060101010101" pitchFamily="49" charset="-122"/>
              </a:rPr>
              <a:t>GDP/</a:t>
            </a:r>
            <a:r>
              <a:rPr lang="zh-CN" altLang="en-US" sz="2400" dirty="0">
                <a:solidFill>
                  <a:srgbClr val="FF0000"/>
                </a:solidFill>
                <a:latin typeface="楷体" panose="02010609060101010101" pitchFamily="49" charset="-122"/>
                <a:ea typeface="楷体" panose="02010609060101010101" pitchFamily="49" charset="-122"/>
              </a:rPr>
              <a:t>背景区域人均</a:t>
            </a:r>
            <a:r>
              <a:rPr lang="en-US" altLang="zh-CN" sz="2400" dirty="0">
                <a:solidFill>
                  <a:srgbClr val="FF0000"/>
                </a:solidFill>
                <a:latin typeface="楷体" panose="02010609060101010101" pitchFamily="49" charset="-122"/>
                <a:ea typeface="楷体" panose="02010609060101010101" pitchFamily="49" charset="-122"/>
              </a:rPr>
              <a:t>GDP</a:t>
            </a:r>
            <a:endParaRPr lang="zh-CN" altLang="en-US" sz="2400" dirty="0">
              <a:solidFill>
                <a:srgbClr val="FF0000"/>
              </a:solidFill>
              <a:ea typeface="楷体" panose="02010609060101010101" pitchFamily="49" charset="-122"/>
            </a:endParaRPr>
          </a:p>
          <a:p>
            <a:pPr>
              <a:buNone/>
            </a:pPr>
            <a:r>
              <a:rPr lang="zh-CN" altLang="en-US" sz="2400" dirty="0">
                <a:ea typeface="楷体" panose="02010609060101010101" pitchFamily="49" charset="-122"/>
              </a:rPr>
              <a:t>          </a:t>
            </a:r>
            <a:endParaRPr lang="zh-CN" altLang="en-US" sz="2400" dirty="0">
              <a:ea typeface="楷体" panose="02010609060101010101" pitchFamily="49" charset="-122"/>
            </a:endParaRPr>
          </a:p>
          <a:p>
            <a:pPr>
              <a:buNone/>
            </a:pPr>
            <a:r>
              <a:rPr lang="zh-CN" altLang="en-US" dirty="0"/>
              <a:t>    </a:t>
            </a:r>
            <a:endParaRPr lang="zh-CN" altLang="en-US" dirty="0"/>
          </a:p>
          <a:p>
            <a:pPr>
              <a:buNone/>
            </a:pPr>
            <a:endParaRPr lang="zh-CN" altLang="en-US" sz="2000" b="0" dirty="0">
              <a:latin typeface="楷体" panose="02010609060101010101" pitchFamily="49" charset="-122"/>
              <a:ea typeface="楷体" panose="02010609060101010101" pitchFamily="49" charset="-122"/>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311095" y="2159200"/>
            <a:ext cx="3999376" cy="382276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04605" y="280184"/>
            <a:ext cx="1210945" cy="645160"/>
          </a:xfrm>
          <a:prstGeom prst="rect">
            <a:avLst/>
          </a:prstGeom>
        </p:spPr>
        <p:txBody>
          <a:bodyPr wrap="none">
            <a:spAutoFit/>
          </a:bodyPr>
          <a:lstStyle/>
          <a:p>
            <a:r>
              <a:rPr lang="zh-CN" altLang="en-US" sz="3000" b="1" dirty="0">
                <a:solidFill>
                  <a:schemeClr val="bg1"/>
                </a:solidFill>
              </a:rPr>
              <a:t> </a:t>
            </a:r>
            <a:r>
              <a:rPr lang="zh-CN" altLang="en-US" sz="3600" b="1" dirty="0">
                <a:solidFill>
                  <a:srgbClr val="FF0000"/>
                </a:solidFill>
              </a:rPr>
              <a:t>注意</a:t>
            </a:r>
            <a:endParaRPr lang="zh-CN" altLang="en-US" sz="3600" b="1" dirty="0">
              <a:solidFill>
                <a:srgbClr val="FF0000"/>
              </a:solidFill>
            </a:endParaRPr>
          </a:p>
        </p:txBody>
      </p:sp>
      <p:sp>
        <p:nvSpPr>
          <p:cNvPr id="4" name="五边形 1"/>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13" name="矩形 12"/>
          <p:cNvSpPr/>
          <p:nvPr/>
        </p:nvSpPr>
        <p:spPr>
          <a:xfrm>
            <a:off x="7562215" y="6553835"/>
            <a:ext cx="3090545"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
        <p:nvSpPr>
          <p:cNvPr id="65538" name="Rectangle 3"/>
          <p:cNvSpPr>
            <a:spLocks noGrp="1"/>
          </p:cNvSpPr>
          <p:nvPr/>
        </p:nvSpPr>
        <p:spPr>
          <a:xfrm>
            <a:off x="453390" y="626110"/>
            <a:ext cx="11265535" cy="530415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80000"/>
              </a:lnSpc>
              <a:buNone/>
            </a:pPr>
            <a:endParaRPr lang="zh-CN" altLang="en-US" sz="2200" dirty="0"/>
          </a:p>
          <a:p>
            <a:pPr>
              <a:lnSpc>
                <a:spcPct val="80000"/>
              </a:lnSpc>
              <a:buNone/>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）变异系数</a:t>
            </a:r>
            <a:endParaRPr lang="zh-CN" altLang="en-US" sz="2200" dirty="0">
              <a:latin typeface="楷体" panose="02010609060101010101" pitchFamily="49" charset="-122"/>
              <a:ea typeface="楷体" panose="02010609060101010101" pitchFamily="49" charset="-122"/>
            </a:endParaRPr>
          </a:p>
          <a:p>
            <a:pPr>
              <a:lnSpc>
                <a:spcPct val="80000"/>
              </a:lnSpc>
              <a:buNone/>
            </a:pPr>
            <a:r>
              <a:rPr lang="zh-CN" altLang="en-US" sz="22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 </a:t>
            </a:r>
            <a:r>
              <a:rPr lang="zh-CN" altLang="en-US" sz="1800" b="0" dirty="0">
                <a:latin typeface="楷体" panose="02010609060101010101" pitchFamily="49" charset="-122"/>
                <a:ea typeface="楷体" panose="02010609060101010101" pitchFamily="49" charset="-122"/>
              </a:rPr>
              <a:t>变异系数衡量总体差距的标准是实际收入水平的平均数。变异系数的最大特点是计算方法简单明了，同时变异系数对发达地区和落后地区对区域差异的影响给予了较大的权重，对中间收入组则给予了较少的注意。但是，变异系数既不能进行因子分解，也无法进行空间分解。</a:t>
            </a:r>
            <a:endParaRPr lang="zh-CN" altLang="en-US" sz="2200" b="0" dirty="0">
              <a:latin typeface="楷体" panose="02010609060101010101" pitchFamily="49" charset="-122"/>
              <a:ea typeface="楷体" panose="02010609060101010101" pitchFamily="49" charset="-122"/>
            </a:endParaRPr>
          </a:p>
          <a:p>
            <a:pPr>
              <a:lnSpc>
                <a:spcPct val="80000"/>
              </a:lnSpc>
              <a:buNone/>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）集中指数</a:t>
            </a:r>
            <a:endParaRPr lang="zh-CN" altLang="en-US" sz="2200" dirty="0">
              <a:latin typeface="楷体" panose="02010609060101010101" pitchFamily="49" charset="-122"/>
              <a:ea typeface="楷体" panose="02010609060101010101" pitchFamily="49" charset="-122"/>
            </a:endParaRPr>
          </a:p>
          <a:p>
            <a:pPr>
              <a:lnSpc>
                <a:spcPct val="80000"/>
              </a:lnSpc>
              <a:buNone/>
            </a:pPr>
            <a:r>
              <a:rPr lang="zh-CN" altLang="en-US" sz="22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 </a:t>
            </a:r>
            <a:r>
              <a:rPr lang="zh-CN" altLang="en-US" sz="1800" b="0" dirty="0">
                <a:latin typeface="楷体" panose="02010609060101010101" pitchFamily="49" charset="-122"/>
                <a:ea typeface="楷体" panose="02010609060101010101" pitchFamily="49" charset="-122"/>
              </a:rPr>
              <a:t>集中指数以</a:t>
            </a:r>
            <a:r>
              <a:rPr lang="en-US" altLang="zh-CN" sz="1800" b="0" dirty="0">
                <a:latin typeface="楷体" panose="02010609060101010101" pitchFamily="49" charset="-122"/>
                <a:ea typeface="楷体" panose="02010609060101010101" pitchFamily="49" charset="-122"/>
              </a:rPr>
              <a:t>50%</a:t>
            </a:r>
            <a:r>
              <a:rPr lang="zh-CN" altLang="en-US" sz="1800" b="0" dirty="0">
                <a:latin typeface="楷体" panose="02010609060101010101" pitchFamily="49" charset="-122"/>
                <a:ea typeface="楷体" panose="02010609060101010101" pitchFamily="49" charset="-122"/>
              </a:rPr>
              <a:t>的人口（或地域面积）占有</a:t>
            </a:r>
            <a:r>
              <a:rPr lang="en-US" altLang="zh-CN" sz="1800" b="0" dirty="0">
                <a:latin typeface="楷体" panose="02010609060101010101" pitchFamily="49" charset="-122"/>
                <a:ea typeface="楷体" panose="02010609060101010101" pitchFamily="49" charset="-122"/>
              </a:rPr>
              <a:t>50%</a:t>
            </a:r>
            <a:r>
              <a:rPr lang="zh-CN" altLang="en-US" sz="1800" b="0" dirty="0">
                <a:latin typeface="楷体" panose="02010609060101010101" pitchFamily="49" charset="-122"/>
                <a:ea typeface="楷体" panose="02010609060101010101" pitchFamily="49" charset="-122"/>
              </a:rPr>
              <a:t>的收入总量那一点为衡量标准，其几何解释是以洛伦茨图中对角线上</a:t>
            </a:r>
            <a:r>
              <a:rPr lang="en-US" altLang="zh-CN" sz="1800" b="0" dirty="0">
                <a:latin typeface="楷体" panose="02010609060101010101" pitchFamily="49" charset="-122"/>
                <a:ea typeface="楷体" panose="02010609060101010101" pitchFamily="49" charset="-122"/>
              </a:rPr>
              <a:t>X=Y</a:t>
            </a:r>
            <a:r>
              <a:rPr lang="zh-CN" altLang="en-US" sz="1800" b="0" dirty="0">
                <a:latin typeface="楷体" panose="02010609060101010101" pitchFamily="49" charset="-122"/>
                <a:ea typeface="楷体" panose="02010609060101010101" pitchFamily="49" charset="-122"/>
              </a:rPr>
              <a:t>＝</a:t>
            </a:r>
            <a:r>
              <a:rPr lang="en-US" altLang="zh-CN" sz="1800" b="0" dirty="0">
                <a:latin typeface="楷体" panose="02010609060101010101" pitchFamily="49" charset="-122"/>
                <a:ea typeface="楷体" panose="02010609060101010101" pitchFamily="49" charset="-122"/>
              </a:rPr>
              <a:t>50</a:t>
            </a:r>
            <a:r>
              <a:rPr lang="zh-CN" altLang="en-US" sz="1800" b="0" dirty="0">
                <a:latin typeface="楷体" panose="02010609060101010101" pitchFamily="49" charset="-122"/>
                <a:ea typeface="楷体" panose="02010609060101010101" pitchFamily="49" charset="-122"/>
              </a:rPr>
              <a:t>为衡量标准，集中指数值是当</a:t>
            </a:r>
            <a:r>
              <a:rPr lang="en-US" altLang="zh-CN" sz="1800" b="0" dirty="0">
                <a:latin typeface="楷体" panose="02010609060101010101" pitchFamily="49" charset="-122"/>
                <a:ea typeface="楷体" panose="02010609060101010101" pitchFamily="49" charset="-122"/>
              </a:rPr>
              <a:t>Y=50</a:t>
            </a:r>
            <a:r>
              <a:rPr lang="zh-CN" altLang="en-US" sz="1800" b="0" dirty="0">
                <a:latin typeface="楷体" panose="02010609060101010101" pitchFamily="49" charset="-122"/>
                <a:ea typeface="楷体" panose="02010609060101010101" pitchFamily="49" charset="-122"/>
              </a:rPr>
              <a:t>时</a:t>
            </a:r>
            <a:r>
              <a:rPr lang="en-US" altLang="zh-CN" sz="1800" b="0" dirty="0">
                <a:latin typeface="楷体" panose="02010609060101010101" pitchFamily="49" charset="-122"/>
                <a:ea typeface="楷体" panose="02010609060101010101" pitchFamily="49" charset="-122"/>
              </a:rPr>
              <a:t>X</a:t>
            </a:r>
            <a:r>
              <a:rPr lang="zh-CN" altLang="en-US" sz="1800" b="0" dirty="0">
                <a:latin typeface="楷体" panose="02010609060101010101" pitchFamily="49" charset="-122"/>
                <a:ea typeface="楷体" panose="02010609060101010101" pitchFamily="49" charset="-122"/>
              </a:rPr>
              <a:t>的对应值。它与基尼系数属于同类型的方法，计算上比基尼系数简单，也更粗糙，它不能反映除</a:t>
            </a:r>
            <a:r>
              <a:rPr lang="en-US" altLang="zh-CN" sz="1800" b="0" dirty="0">
                <a:latin typeface="楷体" panose="02010609060101010101" pitchFamily="49" charset="-122"/>
                <a:ea typeface="楷体" panose="02010609060101010101" pitchFamily="49" charset="-122"/>
              </a:rPr>
              <a:t>Y=50</a:t>
            </a:r>
            <a:r>
              <a:rPr lang="zh-CN" altLang="en-US" sz="1800" b="0" dirty="0">
                <a:latin typeface="楷体" panose="02010609060101010101" pitchFamily="49" charset="-122"/>
                <a:ea typeface="楷体" panose="02010609060101010101" pitchFamily="49" charset="-122"/>
              </a:rPr>
              <a:t>以外各点的均衡状况。</a:t>
            </a:r>
            <a:endParaRPr lang="zh-CN" altLang="en-US" sz="1800" dirty="0">
              <a:solidFill>
                <a:srgbClr val="FF0000"/>
              </a:solidFill>
              <a:latin typeface="楷体" panose="02010609060101010101" pitchFamily="49" charset="-122"/>
              <a:ea typeface="楷体" panose="02010609060101010101" pitchFamily="49" charset="-122"/>
            </a:endParaRPr>
          </a:p>
        </p:txBody>
      </p:sp>
      <p:sp>
        <p:nvSpPr>
          <p:cNvPr id="9" name="文本框 8"/>
          <p:cNvSpPr txBox="1"/>
          <p:nvPr/>
        </p:nvSpPr>
        <p:spPr>
          <a:xfrm>
            <a:off x="516255" y="3823335"/>
            <a:ext cx="11203305" cy="2106930"/>
          </a:xfrm>
          <a:prstGeom prst="rect">
            <a:avLst/>
          </a:prstGeom>
          <a:noFill/>
        </p:spPr>
        <p:txBody>
          <a:bodyPr wrap="square" rtlCol="0">
            <a:spAutoFit/>
          </a:bodyPr>
          <a:p>
            <a:pPr>
              <a:lnSpc>
                <a:spcPct val="80000"/>
              </a:lnSpc>
              <a:buNone/>
            </a:pPr>
            <a:r>
              <a:rPr lang="zh-CN" altLang="en-US" sz="2000" b="1" dirty="0">
                <a:latin typeface="楷体" panose="02010609060101010101" pitchFamily="49" charset="-122"/>
                <a:ea typeface="楷体" panose="02010609060101010101" pitchFamily="49" charset="-122"/>
                <a:sym typeface="+mn-ea"/>
              </a:rPr>
              <a:t>（</a:t>
            </a:r>
            <a:r>
              <a:rPr lang="en-US" altLang="zh-CN" sz="2000" b="1" dirty="0">
                <a:latin typeface="楷体" panose="02010609060101010101" pitchFamily="49" charset="-122"/>
                <a:ea typeface="楷体" panose="02010609060101010101" pitchFamily="49" charset="-122"/>
                <a:sym typeface="+mn-ea"/>
              </a:rPr>
              <a:t>3</a:t>
            </a:r>
            <a:r>
              <a:rPr lang="zh-CN" altLang="en-US" sz="2000" b="1" dirty="0">
                <a:latin typeface="楷体" panose="02010609060101010101" pitchFamily="49" charset="-122"/>
                <a:ea typeface="楷体" panose="02010609060101010101" pitchFamily="49" charset="-122"/>
                <a:sym typeface="+mn-ea"/>
              </a:rPr>
              <a:t>）</a:t>
            </a:r>
            <a:r>
              <a:rPr lang="en-US" altLang="zh-CN" sz="2000" b="1" dirty="0">
                <a:latin typeface="楷体" panose="02010609060101010101" pitchFamily="49" charset="-122"/>
                <a:ea typeface="楷体" panose="02010609060101010101" pitchFamily="49" charset="-122"/>
                <a:sym typeface="+mn-ea"/>
              </a:rPr>
              <a:t>Theil</a:t>
            </a:r>
            <a:r>
              <a:rPr lang="zh-CN" altLang="en-US" sz="2000" b="1" dirty="0">
                <a:latin typeface="楷体" panose="02010609060101010101" pitchFamily="49" charset="-122"/>
                <a:ea typeface="楷体" panose="02010609060101010101" pitchFamily="49" charset="-122"/>
                <a:sym typeface="+mn-ea"/>
              </a:rPr>
              <a:t>指数</a:t>
            </a:r>
            <a:endParaRPr lang="zh-CN" altLang="en-US" dirty="0">
              <a:latin typeface="楷体" panose="02010609060101010101" pitchFamily="49" charset="-122"/>
              <a:ea typeface="楷体" panose="02010609060101010101" pitchFamily="49" charset="-122"/>
            </a:endParaRPr>
          </a:p>
          <a:p>
            <a:pPr>
              <a:lnSpc>
                <a:spcPct val="80000"/>
              </a:lnSpc>
              <a:buNone/>
            </a:pPr>
            <a:r>
              <a:rPr lang="zh-CN" altLang="en-US" dirty="0">
                <a:latin typeface="楷体" panose="02010609060101010101" pitchFamily="49" charset="-122"/>
                <a:ea typeface="楷体" panose="02010609060101010101" pitchFamily="49" charset="-122"/>
                <a:sym typeface="+mn-ea"/>
              </a:rPr>
              <a:t>     中国经济是二元经济，又有先富带动共富的政策，因此中国的区域差异既存在城乡差距、省际差距、省内差距，又存在城市之间的发展差距、农村区域发展差距、沿海与内地的差距等等。锡尔指数的特殊意义在于该指标能将总体的区域差异分解成不同空间尺度的内部差异和外部差异，用来分析各差异对总体差异的影响程度，从而为政策的制定提供参考。</a:t>
            </a:r>
            <a:endParaRPr lang="zh-CN" altLang="en-US" b="0" dirty="0">
              <a:latin typeface="楷体" panose="02010609060101010101" pitchFamily="49" charset="-122"/>
              <a:ea typeface="楷体" panose="02010609060101010101" pitchFamily="49" charset="-122"/>
            </a:endParaRPr>
          </a:p>
          <a:p>
            <a:pPr>
              <a:lnSpc>
                <a:spcPct val="80000"/>
              </a:lnSpc>
              <a:buNone/>
            </a:pPr>
            <a:r>
              <a:rPr lang="zh-CN" altLang="en-US" dirty="0">
                <a:latin typeface="楷体" panose="02010609060101010101" pitchFamily="49" charset="-122"/>
                <a:ea typeface="楷体" panose="02010609060101010101" pitchFamily="49" charset="-122"/>
                <a:sym typeface="+mn-ea"/>
              </a:rPr>
              <a:t>     在应用上述指标来描述区域经济布局结构时，还要注意：分析的角度必须是宏观的，而不能从某个产业或部门角度来看区域分布的均衡程度。我国存在较为严重的区域经济同构化现象，各区域在经济发展中过分追求大而全、小而全，追求独立性和完整性，导致重复建设、效益低下。因而单个部门和产品在各区域的均衡分析，并不一定是优化的区域结构。我们所努力寻求的，应是经济发展总体上</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3" name="Rectangle 2"/>
          <p:cNvSpPr>
            <a:spLocks noGrp="1"/>
          </p:cNvSpPr>
          <p:nvPr/>
        </p:nvSpPr>
        <p:spPr>
          <a:xfrm>
            <a:off x="62230" y="233680"/>
            <a:ext cx="8229600" cy="792163"/>
          </a:xfrm>
          <a:prstGeom prst="rect">
            <a:avLst/>
          </a:prstGeom>
          <a:noFill/>
          <a:ln w="9525">
            <a:noFill/>
          </a:ln>
        </p:spPr>
        <p:txBody>
          <a:bodyPr vert="horz" wrap="square" lIns="91440" tIns="45720" rIns="91440" bIns="45720" anchor="ctr"/>
          <a:lstStyle>
            <a:lvl1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cs typeface="+mn-ea"/>
              </a:defRPr>
            </a:lvl1pPr>
            <a:lvl2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2pPr>
            <a:lvl3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3pPr>
            <a:lvl4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4pPr>
            <a:lvl5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5pPr>
            <a:lvl6pPr marL="4572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6pPr>
            <a:lvl7pPr marL="9144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7pPr>
            <a:lvl8pPr marL="13716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8pPr>
            <a:lvl9pPr marL="18288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9pPr>
          </a:lstStyle>
          <a:p>
            <a:r>
              <a:rPr lang="zh-CN" altLang="en-US" sz="2800" dirty="0">
                <a:solidFill>
                  <a:schemeClr val="accent5">
                    <a:lumMod val="75000"/>
                  </a:schemeClr>
                </a:solidFill>
              </a:rPr>
              <a:t>（二）描述区域经济结构特点的统计指标</a:t>
            </a:r>
            <a:endParaRPr lang="zh-CN" altLang="en-US" sz="2800" dirty="0">
              <a:solidFill>
                <a:schemeClr val="accent5">
                  <a:lumMod val="75000"/>
                </a:schemeClr>
              </a:solidFill>
            </a:endParaRPr>
          </a:p>
        </p:txBody>
      </p:sp>
      <p:sp>
        <p:nvSpPr>
          <p:cNvPr id="20484" name="Rectangle 3"/>
          <p:cNvSpPr>
            <a:spLocks noGrp="1"/>
          </p:cNvSpPr>
          <p:nvPr/>
        </p:nvSpPr>
        <p:spPr>
          <a:xfrm>
            <a:off x="351790" y="864870"/>
            <a:ext cx="9255760" cy="417639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en-US" altLang="zh-CN" sz="2000" dirty="0"/>
              <a:t>1</a:t>
            </a:r>
            <a:r>
              <a:rPr lang="zh-CN" altLang="en-US" sz="2000" dirty="0"/>
              <a:t>、密度比例</a:t>
            </a:r>
            <a:endParaRPr lang="zh-CN" altLang="en-US" sz="2000" dirty="0"/>
          </a:p>
          <a:p>
            <a:pPr>
              <a:buNone/>
            </a:pPr>
            <a:r>
              <a:rPr lang="zh-CN" altLang="en-US" dirty="0"/>
              <a:t>    </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各区域国内生产总值密度与全国国内生产总值密度平均值之比 </a:t>
            </a:r>
            <a:endParaRPr lang="zh-CN" altLang="en-US" sz="2000" dirty="0">
              <a:latin typeface="楷体" panose="02010609060101010101" pitchFamily="49" charset="-122"/>
              <a:ea typeface="楷体" panose="02010609060101010101" pitchFamily="49" charset="-122"/>
            </a:endParaRPr>
          </a:p>
          <a:p>
            <a:pPr>
              <a:buNone/>
            </a:pPr>
            <a:endParaRPr lang="zh-CN" altLang="en-US" sz="2000" dirty="0">
              <a:latin typeface="楷体" panose="02010609060101010101" pitchFamily="49" charset="-122"/>
              <a:ea typeface="楷体" panose="02010609060101010101" pitchFamily="49" charset="-122"/>
            </a:endParaRPr>
          </a:p>
          <a:p>
            <a:pPr>
              <a:buNone/>
            </a:pPr>
            <a:endParaRPr lang="zh-CN" altLang="en-US" sz="2000" dirty="0">
              <a:latin typeface="楷体" panose="02010609060101010101" pitchFamily="49" charset="-122"/>
              <a:ea typeface="楷体" panose="02010609060101010101" pitchFamily="49" charset="-122"/>
            </a:endParaRPr>
          </a:p>
          <a:p>
            <a:pPr>
              <a:buNone/>
            </a:pPr>
            <a:endParaRPr lang="zh-CN" altLang="en-US" sz="2000" dirty="0">
              <a:latin typeface="楷体" panose="02010609060101010101" pitchFamily="49" charset="-122"/>
              <a:ea typeface="楷体" panose="02010609060101010101" pitchFamily="49" charset="-122"/>
            </a:endParaRPr>
          </a:p>
          <a:p>
            <a:pPr>
              <a:buNone/>
            </a:pPr>
            <a:r>
              <a:rPr lang="zh-CN" altLang="en-US" dirty="0"/>
              <a:t>    </a:t>
            </a:r>
            <a:r>
              <a:rPr lang="zh-CN" altLang="en-US" sz="2000" b="0" dirty="0">
                <a:latin typeface="楷体" panose="02010609060101010101" pitchFamily="49" charset="-122"/>
                <a:ea typeface="楷体" panose="02010609060101010101" pitchFamily="49" charset="-122"/>
              </a:rPr>
              <a:t>密度比例指标取值以</a:t>
            </a:r>
            <a:r>
              <a:rPr lang="en-US" altLang="zh-CN" sz="2000" b="0" dirty="0">
                <a:latin typeface="楷体" panose="02010609060101010101" pitchFamily="49" charset="-122"/>
                <a:ea typeface="楷体" panose="02010609060101010101" pitchFamily="49" charset="-122"/>
              </a:rPr>
              <a:t>1</a:t>
            </a:r>
            <a:r>
              <a:rPr lang="zh-CN" altLang="en-US" sz="2000" b="0" dirty="0">
                <a:latin typeface="楷体" panose="02010609060101010101" pitchFamily="49" charset="-122"/>
                <a:ea typeface="楷体" panose="02010609060101010101" pitchFamily="49" charset="-122"/>
              </a:rPr>
              <a:t>为标准，区域比例越接近</a:t>
            </a:r>
            <a:r>
              <a:rPr lang="en-US" altLang="zh-CN" sz="2000" b="0" dirty="0">
                <a:latin typeface="楷体" panose="02010609060101010101" pitchFamily="49" charset="-122"/>
                <a:ea typeface="楷体" panose="02010609060101010101" pitchFamily="49" charset="-122"/>
              </a:rPr>
              <a:t>1</a:t>
            </a:r>
            <a:r>
              <a:rPr lang="zh-CN" altLang="en-US" sz="2000" b="0" dirty="0">
                <a:latin typeface="楷体" panose="02010609060101010101" pitchFamily="49" charset="-122"/>
                <a:ea typeface="楷体" panose="02010609060101010101" pitchFamily="49" charset="-122"/>
              </a:rPr>
              <a:t>，说明该区域经济发展与平均水平的差距越小；大于</a:t>
            </a:r>
            <a:r>
              <a:rPr lang="en-US" altLang="zh-CN" sz="2000" b="0" dirty="0">
                <a:latin typeface="楷体" panose="02010609060101010101" pitchFamily="49" charset="-122"/>
                <a:ea typeface="楷体" panose="02010609060101010101" pitchFamily="49" charset="-122"/>
              </a:rPr>
              <a:t>1</a:t>
            </a:r>
            <a:r>
              <a:rPr lang="zh-CN" altLang="en-US" sz="2000" b="0" dirty="0">
                <a:latin typeface="楷体" panose="02010609060101010101" pitchFamily="49" charset="-122"/>
                <a:ea typeface="楷体" panose="02010609060101010101" pitchFamily="49" charset="-122"/>
              </a:rPr>
              <a:t>，说明该区域经济发展高于平均水平；反之，则低于平均水平。</a:t>
            </a:r>
            <a:endParaRPr lang="zh-CN" altLang="en-US" sz="2000" b="0" dirty="0">
              <a:latin typeface="楷体" panose="02010609060101010101" pitchFamily="49" charset="-122"/>
              <a:ea typeface="楷体" panose="02010609060101010101" pitchFamily="49" charset="-122"/>
            </a:endParaRPr>
          </a:p>
        </p:txBody>
      </p:sp>
      <p:graphicFrame>
        <p:nvGraphicFramePr>
          <p:cNvPr id="20482" name="Object 4"/>
          <p:cNvGraphicFramePr/>
          <p:nvPr/>
        </p:nvGraphicFramePr>
        <p:xfrm>
          <a:off x="1980565" y="2028825"/>
          <a:ext cx="4839970" cy="1297305"/>
        </p:xfrm>
        <a:graphic>
          <a:graphicData uri="http://schemas.openxmlformats.org/presentationml/2006/ole">
            <mc:AlternateContent xmlns:mc="http://schemas.openxmlformats.org/markup-compatibility/2006">
              <mc:Choice xmlns:v="urn:schemas-microsoft-com:vml" Requires="v">
                <p:oleObj spid="_x0000_s3109" name="" r:id="rId1" imgW="2705100" imgH="838200" progId="Equation.3">
                  <p:embed/>
                </p:oleObj>
              </mc:Choice>
              <mc:Fallback>
                <p:oleObj name="" r:id="rId1" imgW="2705100" imgH="838200" progId="Equation.3">
                  <p:embed/>
                  <p:pic>
                    <p:nvPicPr>
                      <p:cNvPr id="0" name="图片 3108"/>
                      <p:cNvPicPr/>
                      <p:nvPr/>
                    </p:nvPicPr>
                    <p:blipFill>
                      <a:blip r:embed="rId2"/>
                      <a:stretch>
                        <a:fillRect/>
                      </a:stretch>
                    </p:blipFill>
                    <p:spPr>
                      <a:xfrm>
                        <a:off x="1980565" y="2028825"/>
                        <a:ext cx="4839970" cy="1297305"/>
                      </a:xfrm>
                      <a:prstGeom prst="rect">
                        <a:avLst/>
                      </a:prstGeom>
                      <a:solidFill>
                        <a:srgbClr val="FFCCFF"/>
                      </a:solidFill>
                      <a:ln w="38100">
                        <a:noFill/>
                        <a:miter/>
                      </a:ln>
                    </p:spPr>
                  </p:pic>
                </p:oleObj>
              </mc:Fallback>
            </mc:AlternateContent>
          </a:graphicData>
        </a:graphic>
      </p:graphicFrame>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7" name="Rectangle 3"/>
          <p:cNvSpPr>
            <a:spLocks noGrp="1"/>
          </p:cNvSpPr>
          <p:nvPr/>
        </p:nvSpPr>
        <p:spPr>
          <a:xfrm>
            <a:off x="171450" y="358140"/>
            <a:ext cx="9506585" cy="583247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en-US" altLang="zh-CN" dirty="0"/>
              <a:t>2</a:t>
            </a:r>
            <a:r>
              <a:rPr lang="zh-CN" altLang="en-US" dirty="0"/>
              <a:t>、区位商和区域专门化率</a:t>
            </a:r>
            <a:endParaRPr lang="zh-CN" altLang="en-US" dirty="0"/>
          </a:p>
          <a:p>
            <a:pPr>
              <a:buNone/>
            </a:pPr>
            <a:r>
              <a:rPr lang="zh-CN" altLang="en-US" dirty="0"/>
              <a:t>    </a:t>
            </a:r>
            <a:r>
              <a:rPr lang="en-US" altLang="zh-CN" sz="1800" b="0" dirty="0">
                <a:latin typeface="楷体" panose="02010609060101010101" pitchFamily="49" charset="-122"/>
                <a:ea typeface="楷体" panose="02010609060101010101" pitchFamily="49" charset="-122"/>
              </a:rPr>
              <a:t>——</a:t>
            </a:r>
            <a:r>
              <a:rPr lang="zh-CN" altLang="en-US" sz="1800" b="0" dirty="0">
                <a:latin typeface="楷体" panose="02010609060101010101" pitchFamily="49" charset="-122"/>
                <a:ea typeface="楷体" panose="02010609060101010101" pitchFamily="49" charset="-122"/>
              </a:rPr>
              <a:t>衡量某一个区域产业结构与全国平均水平差异的指标。它可以反映一个地区的专业化水平，可用来衡量某产业在一个地区的规模聚集程度及其在高一层次区域中的集聚规模优势程度，在衡量区域优势产业上排除了区域规模的差异因素，能够真实代表一个区域的优势和劣势产业以及它们的变动趋势，从而对产业结构、产业布局以及区域经济发展做出评价和政策建议 </a:t>
            </a:r>
            <a:endParaRPr lang="zh-CN" altLang="en-US" sz="1800" b="0" dirty="0">
              <a:latin typeface="楷体" panose="02010609060101010101" pitchFamily="49" charset="-122"/>
              <a:ea typeface="楷体" panose="02010609060101010101" pitchFamily="49" charset="-122"/>
            </a:endParaRPr>
          </a:p>
          <a:p>
            <a:pPr>
              <a:buNone/>
            </a:pPr>
            <a:endParaRPr lang="zh-CN" altLang="en-US" sz="1800" b="0" dirty="0">
              <a:latin typeface="楷体" panose="02010609060101010101" pitchFamily="49" charset="-122"/>
              <a:ea typeface="楷体" panose="02010609060101010101" pitchFamily="49" charset="-122"/>
            </a:endParaRPr>
          </a:p>
          <a:p>
            <a:pPr>
              <a:buNone/>
            </a:pPr>
            <a:endParaRPr lang="zh-CN" altLang="en-US" sz="1800" b="0" dirty="0">
              <a:latin typeface="楷体" panose="02010609060101010101" pitchFamily="49" charset="-122"/>
              <a:ea typeface="楷体" panose="02010609060101010101" pitchFamily="49" charset="-122"/>
            </a:endParaRPr>
          </a:p>
          <a:p>
            <a:pPr>
              <a:buNone/>
            </a:pPr>
            <a:endParaRPr lang="zh-CN" altLang="en-US" sz="1800" b="0" dirty="0">
              <a:latin typeface="楷体" panose="02010609060101010101" pitchFamily="49" charset="-122"/>
              <a:ea typeface="楷体" panose="02010609060101010101" pitchFamily="49" charset="-122"/>
            </a:endParaRPr>
          </a:p>
          <a:p>
            <a:pPr>
              <a:buNone/>
            </a:pPr>
            <a:r>
              <a:rPr lang="zh-CN" altLang="en-US" b="0" dirty="0"/>
              <a:t>    </a:t>
            </a:r>
            <a:r>
              <a:rPr lang="zh-CN" altLang="en-US" sz="1800" b="0" dirty="0">
                <a:latin typeface="楷体" panose="02010609060101010101" pitchFamily="49" charset="-122"/>
                <a:ea typeface="楷体" panose="02010609060101010101" pitchFamily="49" charset="-122"/>
              </a:rPr>
              <a:t>区位商判别一般以</a:t>
            </a:r>
            <a:r>
              <a:rPr lang="en-US" altLang="zh-CN" sz="1800" b="0" dirty="0">
                <a:latin typeface="楷体" panose="02010609060101010101" pitchFamily="49" charset="-122"/>
                <a:ea typeface="楷体" panose="02010609060101010101" pitchFamily="49" charset="-122"/>
              </a:rPr>
              <a:t>1 </a:t>
            </a:r>
            <a:r>
              <a:rPr lang="zh-CN" altLang="en-US" sz="1800" b="0" dirty="0">
                <a:latin typeface="楷体" panose="02010609060101010101" pitchFamily="49" charset="-122"/>
                <a:ea typeface="楷体" panose="02010609060101010101" pitchFamily="49" charset="-122"/>
              </a:rPr>
              <a:t>为界。等于</a:t>
            </a:r>
            <a:r>
              <a:rPr lang="en-US" altLang="zh-CN" sz="1800" b="0" dirty="0">
                <a:latin typeface="楷体" panose="02010609060101010101" pitchFamily="49" charset="-122"/>
                <a:ea typeface="楷体" panose="02010609060101010101" pitchFamily="49" charset="-122"/>
              </a:rPr>
              <a:t>1</a:t>
            </a:r>
            <a:r>
              <a:rPr lang="zh-CN" altLang="en-US" sz="1800" b="0" dirty="0">
                <a:latin typeface="楷体" panose="02010609060101010101" pitchFamily="49" charset="-122"/>
                <a:ea typeface="楷体" panose="02010609060101010101" pitchFamily="49" charset="-122"/>
              </a:rPr>
              <a:t>，表示产业</a:t>
            </a:r>
            <a:r>
              <a:rPr lang="en-US" altLang="zh-CN" sz="1800" b="0" i="1" dirty="0">
                <a:latin typeface="楷体" panose="02010609060101010101" pitchFamily="49" charset="-122"/>
                <a:ea typeface="楷体" panose="02010609060101010101" pitchFamily="49" charset="-122"/>
              </a:rPr>
              <a:t>i</a:t>
            </a:r>
            <a:r>
              <a:rPr lang="zh-CN" altLang="en-US" sz="1800" b="0" dirty="0">
                <a:latin typeface="楷体" panose="02010609060101010101" pitchFamily="49" charset="-122"/>
                <a:ea typeface="楷体" panose="02010609060101010101" pitchFamily="49" charset="-122"/>
              </a:rPr>
              <a:t>在当地处于一般水平；大于</a:t>
            </a:r>
            <a:r>
              <a:rPr lang="en-US" altLang="zh-CN" sz="1800" b="0" dirty="0">
                <a:latin typeface="楷体" panose="02010609060101010101" pitchFamily="49" charset="-122"/>
                <a:ea typeface="楷体" panose="02010609060101010101" pitchFamily="49" charset="-122"/>
              </a:rPr>
              <a:t>1,</a:t>
            </a:r>
            <a:r>
              <a:rPr lang="zh-CN" altLang="en-US" sz="1800" b="0" dirty="0">
                <a:latin typeface="楷体" panose="02010609060101010101" pitchFamily="49" charset="-122"/>
                <a:ea typeface="楷体" panose="02010609060101010101" pitchFamily="49" charset="-122"/>
              </a:rPr>
              <a:t>表示产业</a:t>
            </a:r>
            <a:r>
              <a:rPr lang="en-US" altLang="zh-CN" sz="1800" b="0" i="1" dirty="0">
                <a:latin typeface="楷体" panose="02010609060101010101" pitchFamily="49" charset="-122"/>
                <a:ea typeface="楷体" panose="02010609060101010101" pitchFamily="49" charset="-122"/>
              </a:rPr>
              <a:t>i</a:t>
            </a:r>
            <a:r>
              <a:rPr lang="zh-CN" altLang="en-US" sz="1800" b="0" dirty="0">
                <a:latin typeface="楷体" panose="02010609060101010101" pitchFamily="49" charset="-122"/>
                <a:ea typeface="楷体" panose="02010609060101010101" pitchFamily="49" charset="-122"/>
              </a:rPr>
              <a:t>在该地区的专业化程度较高，是具有比较优势的产业；小于</a:t>
            </a:r>
            <a:r>
              <a:rPr lang="en-US" altLang="zh-CN" sz="1800" b="0" dirty="0">
                <a:latin typeface="楷体" panose="02010609060101010101" pitchFamily="49" charset="-122"/>
                <a:ea typeface="楷体" panose="02010609060101010101" pitchFamily="49" charset="-122"/>
              </a:rPr>
              <a:t>1,</a:t>
            </a:r>
            <a:r>
              <a:rPr lang="zh-CN" altLang="en-US" sz="1800" b="0" dirty="0">
                <a:latin typeface="楷体" panose="02010609060101010101" pitchFamily="49" charset="-122"/>
                <a:ea typeface="楷体" panose="02010609060101010101" pitchFamily="49" charset="-122"/>
              </a:rPr>
              <a:t>则表示产业</a:t>
            </a:r>
            <a:r>
              <a:rPr lang="en-US" altLang="zh-CN" sz="1800" b="0" i="1" dirty="0">
                <a:latin typeface="楷体" panose="02010609060101010101" pitchFamily="49" charset="-122"/>
                <a:ea typeface="楷体" panose="02010609060101010101" pitchFamily="49" charset="-122"/>
              </a:rPr>
              <a:t>i</a:t>
            </a:r>
            <a:r>
              <a:rPr lang="zh-CN" altLang="en-US" sz="1800" b="0" dirty="0">
                <a:latin typeface="楷体" panose="02010609060101010101" pitchFamily="49" charset="-122"/>
                <a:ea typeface="楷体" panose="02010609060101010101" pitchFamily="49" charset="-122"/>
              </a:rPr>
              <a:t>在该地区属于劣势产业，表明该产业专业化程度较低，其规模具有比较弱势。需要说明的是，专门化率和区位商都只是反映了区域专门化的相对程度，并不能完全反映区域的实际专业化程度。</a:t>
            </a:r>
            <a:r>
              <a:rPr lang="zh-CN" altLang="en-US" dirty="0"/>
              <a:t>  </a:t>
            </a:r>
            <a:endParaRPr lang="zh-CN" altLang="en-US" sz="1800" b="0" dirty="0">
              <a:latin typeface="楷体" panose="02010609060101010101" pitchFamily="49" charset="-122"/>
              <a:ea typeface="楷体" panose="02010609060101010101" pitchFamily="49" charset="-122"/>
            </a:endParaRPr>
          </a:p>
          <a:p>
            <a:pPr>
              <a:buNone/>
            </a:pPr>
            <a:endParaRPr lang="zh-CN" altLang="en-US" sz="1800" b="0" dirty="0">
              <a:latin typeface="楷体" panose="02010609060101010101" pitchFamily="49" charset="-122"/>
              <a:ea typeface="楷体" panose="02010609060101010101" pitchFamily="49" charset="-122"/>
            </a:endParaRPr>
          </a:p>
          <a:p>
            <a:pPr>
              <a:buNone/>
            </a:pPr>
            <a:endParaRPr lang="zh-CN" altLang="en-US" sz="1800" b="0" dirty="0">
              <a:latin typeface="楷体" panose="02010609060101010101" pitchFamily="49" charset="-122"/>
              <a:ea typeface="楷体" panose="02010609060101010101" pitchFamily="49" charset="-122"/>
            </a:endParaRPr>
          </a:p>
          <a:p>
            <a:pPr>
              <a:buNone/>
            </a:pPr>
            <a:endParaRPr lang="zh-CN" altLang="en-US" sz="1800" b="0" dirty="0">
              <a:latin typeface="楷体" panose="02010609060101010101" pitchFamily="49" charset="-122"/>
              <a:ea typeface="楷体" panose="02010609060101010101" pitchFamily="49" charset="-122"/>
            </a:endParaRPr>
          </a:p>
        </p:txBody>
      </p:sp>
      <p:graphicFrame>
        <p:nvGraphicFramePr>
          <p:cNvPr id="21506" name="Object 4"/>
          <p:cNvGraphicFramePr/>
          <p:nvPr/>
        </p:nvGraphicFramePr>
        <p:xfrm>
          <a:off x="2638425" y="2828290"/>
          <a:ext cx="3956050" cy="891540"/>
        </p:xfrm>
        <a:graphic>
          <a:graphicData uri="http://schemas.openxmlformats.org/presentationml/2006/ole">
            <mc:AlternateContent xmlns:mc="http://schemas.openxmlformats.org/markup-compatibility/2006">
              <mc:Choice xmlns:v="urn:schemas-microsoft-com:vml" Requires="v">
                <p:oleObj spid="_x0000_s3110" name="" r:id="rId1" imgW="1638300" imgH="241300" progId="Equation.3">
                  <p:embed/>
                </p:oleObj>
              </mc:Choice>
              <mc:Fallback>
                <p:oleObj name="" r:id="rId1" imgW="1638300" imgH="241300" progId="Equation.3">
                  <p:embed/>
                  <p:pic>
                    <p:nvPicPr>
                      <p:cNvPr id="0" name="图片 3109"/>
                      <p:cNvPicPr/>
                      <p:nvPr/>
                    </p:nvPicPr>
                    <p:blipFill>
                      <a:blip r:embed="rId2"/>
                      <a:stretch>
                        <a:fillRect/>
                      </a:stretch>
                    </p:blipFill>
                    <p:spPr>
                      <a:xfrm>
                        <a:off x="2638425" y="2828290"/>
                        <a:ext cx="3956050" cy="891540"/>
                      </a:xfrm>
                      <a:prstGeom prst="rect">
                        <a:avLst/>
                      </a:prstGeom>
                      <a:solidFill>
                        <a:srgbClr val="FFCCFF"/>
                      </a:solidFill>
                      <a:ln w="38100">
                        <a:noFill/>
                        <a:miter/>
                      </a:ln>
                    </p:spPr>
                  </p:pic>
                </p:oleObj>
              </mc:Fallback>
            </mc:AlternateContent>
          </a:graphicData>
        </a:graphic>
      </p:graphicFrame>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55040" y="354965"/>
            <a:ext cx="9806305" cy="435610"/>
          </a:xfrm>
          <a:prstGeom prst="rect">
            <a:avLst/>
          </a:prstGeom>
          <a:noFill/>
        </p:spPr>
        <p:txBody>
          <a:bodyPr wrap="square" rtlCol="0">
            <a:spAutoFit/>
          </a:bodyPr>
          <a:p>
            <a:pPr algn="ctr" eaLnBrk="0" hangingPunct="0">
              <a:lnSpc>
                <a:spcPct val="80000"/>
              </a:lnSpc>
            </a:pPr>
            <a:r>
              <a:rPr lang="zh-CN" altLang="en-US" sz="2800" b="1" dirty="0">
                <a:solidFill>
                  <a:srgbClr val="CC0000"/>
                </a:solidFill>
                <a:latin typeface="Arial" panose="020B0604020202020204" pitchFamily="34" charset="0"/>
                <a:ea typeface="黑体" panose="02010609060101010101" charset="-122"/>
                <a:cs typeface="+mn-ea"/>
                <a:sym typeface="+mn-ea"/>
              </a:rPr>
              <a:t>中美两国三次产业占</a:t>
            </a:r>
            <a:r>
              <a:rPr lang="en-US" altLang="zh-CN" sz="2800" b="1" dirty="0">
                <a:solidFill>
                  <a:srgbClr val="CC0000"/>
                </a:solidFill>
                <a:latin typeface="Arial" panose="020B0604020202020204" pitchFamily="34" charset="0"/>
                <a:ea typeface="黑体" panose="02010609060101010101" charset="-122"/>
                <a:cs typeface="+mn-ea"/>
                <a:sym typeface="+mn-ea"/>
              </a:rPr>
              <a:t>GDP</a:t>
            </a:r>
            <a:r>
              <a:rPr lang="zh-CN" altLang="en-US" sz="2800" b="1" dirty="0">
                <a:solidFill>
                  <a:srgbClr val="CC0000"/>
                </a:solidFill>
                <a:latin typeface="Arial" panose="020B0604020202020204" pitchFamily="34" charset="0"/>
                <a:ea typeface="黑体" panose="02010609060101010101" charset="-122"/>
                <a:cs typeface="+mn-ea"/>
                <a:sym typeface="+mn-ea"/>
              </a:rPr>
              <a:t>比重变化图</a:t>
            </a:r>
            <a:endParaRPr lang="zh-CN" altLang="en-US" sz="2800"/>
          </a:p>
        </p:txBody>
      </p:sp>
      <p:graphicFrame>
        <p:nvGraphicFramePr>
          <p:cNvPr id="31828" name="Group 84"/>
          <p:cNvGraphicFramePr>
            <a:graphicFrameLocks noGrp="1"/>
          </p:cNvGraphicFramePr>
          <p:nvPr/>
        </p:nvGraphicFramePr>
        <p:xfrm>
          <a:off x="955040" y="936625"/>
          <a:ext cx="9806305" cy="4348480"/>
        </p:xfrm>
        <a:graphic>
          <a:graphicData uri="http://schemas.openxmlformats.org/drawingml/2006/table">
            <a:tbl>
              <a:tblPr>
                <a:effectLst/>
                <a:tableStyleId>{5940675A-B579-460E-94D1-54222C63F5DA}</a:tableStyleId>
              </a:tblPr>
              <a:tblGrid>
                <a:gridCol w="1293495"/>
                <a:gridCol w="1207770"/>
                <a:gridCol w="1210945"/>
                <a:gridCol w="1209675"/>
                <a:gridCol w="1210945"/>
                <a:gridCol w="1207770"/>
                <a:gridCol w="1209675"/>
                <a:gridCol w="1256030"/>
              </a:tblGrid>
              <a:tr h="577850">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产业</a:t>
                      </a:r>
                      <a:endPar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国家</a:t>
                      </a:r>
                      <a:endPar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1980</a:t>
                      </a: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年</a:t>
                      </a:r>
                      <a:endPar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1990</a:t>
                      </a: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年</a:t>
                      </a:r>
                      <a:endPar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1995</a:t>
                      </a: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年</a:t>
                      </a:r>
                      <a:endPar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1997</a:t>
                      </a: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年</a:t>
                      </a:r>
                      <a:endPar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2000</a:t>
                      </a: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年</a:t>
                      </a:r>
                      <a:endPar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2003</a:t>
                      </a: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年</a:t>
                      </a:r>
                      <a:endPar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56590">
                <a:tc rowSpan="2">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1800" b="0" i="0" u="none" strike="noStrike" cap="none" normalizeH="0" baseline="0" smtClean="0">
                          <a:ln>
                            <a:noFill/>
                          </a:ln>
                          <a:solidFill>
                            <a:srgbClr val="333300"/>
                          </a:solidFill>
                          <a:effectLst/>
                          <a:latin typeface="Arial" panose="020B0604020202020204" pitchFamily="34" charset="0"/>
                          <a:ea typeface="楷体" panose="02010609060101010101" pitchFamily="49" charset="-122"/>
                        </a:rPr>
                        <a:t>第一</a:t>
                      </a:r>
                      <a:endParaRPr kumimoji="0" lang="zh-CN" altLang="en-US" sz="1800" b="0" i="0" u="none" strike="noStrike" cap="none" normalizeH="0" baseline="0" smtClean="0">
                        <a:ln>
                          <a:noFill/>
                        </a:ln>
                        <a:solidFill>
                          <a:srgbClr val="333300"/>
                        </a:solidFill>
                        <a:effectLst/>
                        <a:latin typeface="Arial" panose="020B0604020202020204" pitchFamily="34" charset="0"/>
                        <a:ea typeface="楷体" panose="02010609060101010101" pitchFamily="49" charset="-122"/>
                      </a:endParaRPr>
                    </a:p>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1800" b="0" i="0" u="none" strike="noStrike" cap="none" normalizeH="0" baseline="0" smtClean="0">
                          <a:ln>
                            <a:noFill/>
                          </a:ln>
                          <a:solidFill>
                            <a:srgbClr val="333300"/>
                          </a:solidFill>
                          <a:effectLst/>
                          <a:latin typeface="Arial" panose="020B0604020202020204" pitchFamily="34" charset="0"/>
                          <a:ea typeface="楷体" panose="02010609060101010101" pitchFamily="49" charset="-122"/>
                        </a:rPr>
                        <a:t>产业</a:t>
                      </a:r>
                      <a:endParaRPr kumimoji="0" lang="zh-CN" altLang="en-US" sz="1800" b="0" i="0" u="none" strike="noStrike" cap="none" normalizeH="0" baseline="0" smtClean="0">
                        <a:ln>
                          <a:noFill/>
                        </a:ln>
                        <a:solidFill>
                          <a:srgbClr val="333300"/>
                        </a:solidFill>
                        <a:effectLst/>
                        <a:latin typeface="Arial" panose="020B0604020202020204" pitchFamily="34" charset="0"/>
                        <a:ea typeface="楷体" panose="02010609060101010101" pitchFamily="49" charset="-122"/>
                      </a:endParaRP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中国</a:t>
                      </a:r>
                      <a:endParaRPr kumimoji="0" lang="zh-CN" altLang="en-US"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30.1%</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27.1 %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20.5 %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18.7 %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15.0 %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14.6 %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486410">
                <a:tc vMerge="1">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美国</a:t>
                      </a:r>
                      <a:endParaRPr kumimoji="0" lang="zh-CN" altLang="en-US"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2.5%</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2.0 %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1.6 %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1.7 %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endParaRPr kumimoji="0" lang="zh-CN" altLang="en-US"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1.5 %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r>
              <a:tr h="656590">
                <a:tc rowSpan="2">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1800" b="0" i="0" u="none" strike="noStrike" cap="none" normalizeH="0" baseline="0" smtClean="0">
                          <a:ln>
                            <a:noFill/>
                          </a:ln>
                          <a:solidFill>
                            <a:srgbClr val="333300"/>
                          </a:solidFill>
                          <a:effectLst/>
                          <a:latin typeface="Arial" panose="020B0604020202020204" pitchFamily="34" charset="0"/>
                          <a:ea typeface="楷体" panose="02010609060101010101" pitchFamily="49" charset="-122"/>
                        </a:rPr>
                        <a:t>第二</a:t>
                      </a:r>
                      <a:endParaRPr kumimoji="0" lang="zh-CN" altLang="en-US" sz="1800" b="0" i="0" u="none" strike="noStrike" cap="none" normalizeH="0" baseline="0" smtClean="0">
                        <a:ln>
                          <a:noFill/>
                        </a:ln>
                        <a:solidFill>
                          <a:srgbClr val="333300"/>
                        </a:solidFill>
                        <a:effectLst/>
                        <a:latin typeface="Arial" panose="020B0604020202020204" pitchFamily="34" charset="0"/>
                        <a:ea typeface="楷体" panose="02010609060101010101" pitchFamily="49" charset="-122"/>
                      </a:endParaRPr>
                    </a:p>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1800" b="0" i="0" u="none" strike="noStrike" cap="none" normalizeH="0" baseline="0" smtClean="0">
                          <a:ln>
                            <a:noFill/>
                          </a:ln>
                          <a:solidFill>
                            <a:srgbClr val="333300"/>
                          </a:solidFill>
                          <a:effectLst/>
                          <a:latin typeface="Arial" panose="020B0604020202020204" pitchFamily="34" charset="0"/>
                          <a:ea typeface="楷体" panose="02010609060101010101" pitchFamily="49" charset="-122"/>
                        </a:rPr>
                        <a:t>产业</a:t>
                      </a:r>
                      <a:endParaRPr kumimoji="0" lang="zh-CN" altLang="en-US" sz="1800" b="0" i="0" u="none" strike="noStrike" cap="none" normalizeH="0" baseline="0" smtClean="0">
                        <a:ln>
                          <a:noFill/>
                        </a:ln>
                        <a:solidFill>
                          <a:srgbClr val="333300"/>
                        </a:solidFill>
                        <a:effectLst/>
                        <a:latin typeface="Arial" panose="020B0604020202020204" pitchFamily="34" charset="0"/>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中国</a:t>
                      </a:r>
                      <a:endParaRPr kumimoji="0" lang="zh-CN" altLang="en-US"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48.5%</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41.6 %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48.4 %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49.2 %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50.0 %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52.5 %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657225">
                <a:tc vMerge="1">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美国</a:t>
                      </a:r>
                      <a:endParaRPr kumimoji="0" lang="zh-CN" altLang="en-US"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33.4 %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28.1 %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26.8 %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26.2 %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endParaRPr kumimoji="0" lang="zh-CN" altLang="en-US"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18.7 %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FF"/>
                    </a:solidFill>
                  </a:tcPr>
                </a:tc>
              </a:tr>
              <a:tr h="656590">
                <a:tc rowSpan="2">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1800" b="0" i="0" u="none" strike="noStrike" cap="none" normalizeH="0" baseline="0" smtClean="0">
                          <a:ln>
                            <a:noFill/>
                          </a:ln>
                          <a:solidFill>
                            <a:srgbClr val="FF0000"/>
                          </a:solidFill>
                          <a:effectLst>
                            <a:outerShdw blurRad="38100" dist="38100" dir="2700000" algn="tl">
                              <a:srgbClr val="C0C0C0"/>
                            </a:outerShdw>
                          </a:effectLst>
                          <a:latin typeface="Arial" panose="020B0604020202020204" pitchFamily="34" charset="0"/>
                          <a:ea typeface="楷体" panose="02010609060101010101" pitchFamily="49" charset="-122"/>
                        </a:rPr>
                        <a:t>第三</a:t>
                      </a:r>
                      <a:endParaRPr kumimoji="0" lang="zh-CN" altLang="en-US" sz="1800" b="0" i="0" u="none" strike="noStrike" cap="none" normalizeH="0" baseline="0" smtClean="0">
                        <a:ln>
                          <a:noFill/>
                        </a:ln>
                        <a:solidFill>
                          <a:srgbClr val="FF0000"/>
                        </a:solidFill>
                        <a:effectLst>
                          <a:outerShdw blurRad="38100" dist="38100" dir="2700000" algn="tl">
                            <a:srgbClr val="C0C0C0"/>
                          </a:outerShdw>
                        </a:effectLst>
                        <a:latin typeface="Arial" panose="020B0604020202020204" pitchFamily="34" charset="0"/>
                        <a:ea typeface="楷体" panose="02010609060101010101" pitchFamily="49" charset="-122"/>
                      </a:endParaRPr>
                    </a:p>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1800" b="0" i="0" u="none" strike="noStrike" cap="none" normalizeH="0" baseline="0" smtClean="0">
                          <a:ln>
                            <a:noFill/>
                          </a:ln>
                          <a:solidFill>
                            <a:srgbClr val="FF0000"/>
                          </a:solidFill>
                          <a:effectLst>
                            <a:outerShdw blurRad="38100" dist="38100" dir="2700000" algn="tl">
                              <a:srgbClr val="C0C0C0"/>
                            </a:outerShdw>
                          </a:effectLst>
                          <a:latin typeface="Arial" panose="020B0604020202020204" pitchFamily="34" charset="0"/>
                          <a:ea typeface="楷体" panose="02010609060101010101" pitchFamily="49" charset="-122"/>
                        </a:rPr>
                        <a:t>产业</a:t>
                      </a:r>
                      <a:endParaRPr kumimoji="0" lang="zh-CN" altLang="en-US" sz="1800" b="0" i="0" u="none" strike="noStrike" cap="none" normalizeH="0" baseline="0" smtClean="0">
                        <a:ln>
                          <a:noFill/>
                        </a:ln>
                        <a:solidFill>
                          <a:srgbClr val="FF0000"/>
                        </a:solidFill>
                        <a:effectLst>
                          <a:outerShdw blurRad="38100" dist="38100" dir="2700000" algn="tl">
                            <a:srgbClr val="C0C0C0"/>
                          </a:outerShdw>
                        </a:effectLst>
                        <a:latin typeface="Arial" panose="020B0604020202020204" pitchFamily="34" charset="0"/>
                        <a:ea typeface="楷体" panose="02010609060101010101" pitchFamily="49" charset="-122"/>
                      </a:endParaRP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中国</a:t>
                      </a:r>
                      <a:endParaRPr kumimoji="0" lang="zh-CN" altLang="en-US"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21.4 %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31.3 %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30.7 %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32.1 %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33.2 %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32.9 %</a:t>
                      </a:r>
                      <a:endParaRPr kumimoji="0" lang="en-US" altLang="zh-CN" sz="2000" b="0"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657225">
                <a:tc vMerge="1">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zh-CN" altLang="en-US"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美国</a:t>
                      </a:r>
                      <a:endParaRPr kumimoji="0" lang="zh-CN" altLang="en-US"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64.1 %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69.9 %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71.1 %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72.0 %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endParaRPr kumimoji="0" lang="zh-CN" altLang="en-US"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FF"/>
                    </a:solidFill>
                  </a:tcPr>
                </a:tc>
                <a:tc>
                  <a:txBody>
                    <a:bodyPr/>
                    <a:p>
                      <a:pPr marL="0" marR="0" lvl="0" indent="0" algn="ctr"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r>
                        <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rPr>
                        <a:t>79.8 %</a:t>
                      </a:r>
                      <a:endParaRPr kumimoji="0" lang="en-US" altLang="zh-CN" sz="2000" b="0" i="0" u="none" strike="noStrike" cap="none" normalizeH="0" baseline="0" smtClean="0">
                        <a:ln>
                          <a:noFill/>
                        </a:ln>
                        <a:solidFill>
                          <a:srgbClr val="3333CC"/>
                        </a:solidFill>
                        <a:effectLst/>
                        <a:latin typeface="楷体" panose="02010609060101010101" pitchFamily="49" charset="-122"/>
                        <a:ea typeface="楷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FF"/>
                    </a:solidFill>
                  </a:tcPr>
                </a:tc>
              </a:tr>
            </a:tbl>
          </a:graphicData>
        </a:graphic>
      </p:graphicFrame>
      <p:sp>
        <p:nvSpPr>
          <p:cNvPr id="4" name="文本框 3"/>
          <p:cNvSpPr txBox="1"/>
          <p:nvPr/>
        </p:nvSpPr>
        <p:spPr>
          <a:xfrm>
            <a:off x="994410" y="5554345"/>
            <a:ext cx="9872345" cy="583565"/>
          </a:xfrm>
          <a:prstGeom prst="rect">
            <a:avLst/>
          </a:prstGeom>
          <a:noFill/>
        </p:spPr>
        <p:txBody>
          <a:bodyPr wrap="square" rtlCol="0">
            <a:spAutoFit/>
          </a:bodyPr>
          <a:p>
            <a:pPr algn="l" eaLnBrk="0" hangingPunct="0">
              <a:lnSpc>
                <a:spcPct val="80000"/>
              </a:lnSpc>
            </a:pPr>
            <a:r>
              <a:rPr lang="zh-CN" altLang="en-US" sz="2000" b="1" dirty="0">
                <a:solidFill>
                  <a:srgbClr val="000000"/>
                </a:solidFill>
                <a:latin typeface="Arial" panose="020B0604020202020204" pitchFamily="34" charset="0"/>
                <a:ea typeface="黑体" panose="02010609060101010101" charset="-122"/>
                <a:cs typeface="+mn-ea"/>
                <a:sym typeface="+mn-ea"/>
              </a:rPr>
              <a:t>可以看出一、二、三产结构变动的大致趋势：第一产业占主导地位转向第二产业比重大幅度提高，进一步发展为第三产业占相当比重</a:t>
            </a:r>
            <a:endParaRPr lang="zh-CN" altLang="en-US"/>
          </a:p>
        </p:txBody>
      </p:sp>
      <p:sp>
        <p:nvSpPr>
          <p:cNvPr id="3" name="灯片编号占位符 2"/>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5" name="矩形 4"/>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wheel spokes="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3"/>
          <p:cNvSpPr>
            <a:spLocks noGrp="1"/>
          </p:cNvSpPr>
          <p:nvPr/>
        </p:nvSpPr>
        <p:spPr>
          <a:xfrm>
            <a:off x="180340" y="377825"/>
            <a:ext cx="10059035" cy="489966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90000"/>
              </a:lnSpc>
            </a:pPr>
            <a:r>
              <a:rPr lang="en-US" altLang="zh-CN" dirty="0"/>
              <a:t>3</a:t>
            </a:r>
            <a:r>
              <a:rPr lang="zh-CN" altLang="en-US" dirty="0"/>
              <a:t>、区域资源优势系数和生产能力裕度系数</a:t>
            </a:r>
            <a:endParaRPr lang="zh-CN" altLang="en-US" dirty="0"/>
          </a:p>
          <a:p>
            <a:pPr>
              <a:lnSpc>
                <a:spcPct val="90000"/>
              </a:lnSpc>
              <a:buNone/>
            </a:pPr>
            <a:r>
              <a:rPr lang="zh-CN" altLang="en-US" dirty="0"/>
              <a:t>    </a:t>
            </a:r>
            <a:r>
              <a:rPr lang="en-US" altLang="zh-CN" sz="2400" b="0" dirty="0"/>
              <a:t>——</a:t>
            </a:r>
            <a:r>
              <a:rPr lang="zh-CN" altLang="en-US" sz="2400" b="0" dirty="0">
                <a:latin typeface="楷体" panose="02010609060101010101" pitchFamily="49" charset="-122"/>
                <a:ea typeface="楷体" panose="02010609060101010101" pitchFamily="49" charset="-122"/>
              </a:rPr>
              <a:t>区域资源优势系数可分为绝对优势系数和相对优势系数。绝对优势系数是区域某产业关键资源的拥有量与全国总拥有量之比；相对优势系数是区域某产业关键资源的人均占有量与全国人均占有量之比</a:t>
            </a:r>
            <a:endParaRPr lang="zh-CN" altLang="en-US" sz="2400" b="0" dirty="0">
              <a:latin typeface="楷体" panose="02010609060101010101" pitchFamily="49" charset="-122"/>
              <a:ea typeface="楷体" panose="02010609060101010101" pitchFamily="49" charset="-122"/>
            </a:endParaRPr>
          </a:p>
          <a:p>
            <a:pPr>
              <a:lnSpc>
                <a:spcPct val="90000"/>
              </a:lnSpc>
              <a:buNone/>
            </a:pPr>
            <a:endParaRPr lang="zh-CN" altLang="en-US" sz="2400" dirty="0">
              <a:latin typeface="楷体" panose="02010609060101010101" pitchFamily="49" charset="-122"/>
              <a:ea typeface="楷体" panose="02010609060101010101" pitchFamily="49" charset="-122"/>
            </a:endParaRPr>
          </a:p>
          <a:p>
            <a:pPr>
              <a:lnSpc>
                <a:spcPct val="90000"/>
              </a:lnSpc>
              <a:buNone/>
            </a:pPr>
            <a:r>
              <a:rPr lang="zh-CN" altLang="en-US" sz="2400" dirty="0">
                <a:latin typeface="楷体" panose="02010609060101010101" pitchFamily="49" charset="-122"/>
                <a:ea typeface="楷体" panose="02010609060101010101" pitchFamily="49" charset="-122"/>
              </a:rPr>
              <a:t>   </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区域生产能力裕度系数是区域某产业现有生产能力与标准生产能力之比。其中，标准生产能力要根据具体情况来确定。若该产业以资源约束为主，则标准生产能力是该产业在本区域关键资源合理开发条件下应达到的生产能力；若该产业以市场需求约束为主，则标准生产能力采用该产业现有市场及潜在市场的需求量来代替；如果是两种约束并存，则可用加权的方法来确定标准生产能力</a:t>
            </a:r>
            <a:r>
              <a:rPr lang="zh-CN" altLang="en-US" sz="2000" b="0" dirty="0">
                <a:latin typeface="楷体" panose="02010609060101010101" pitchFamily="49" charset="-122"/>
                <a:ea typeface="楷体" panose="02010609060101010101" pitchFamily="49" charset="-122"/>
              </a:rPr>
              <a:t>。</a:t>
            </a:r>
            <a:endParaRPr lang="en-US" altLang="zh-CN" sz="2000" b="0" dirty="0">
              <a:latin typeface="楷体" panose="02010609060101010101" pitchFamily="49" charset="-122"/>
              <a:ea typeface="楷体" panose="02010609060101010101" pitchFamily="49" charset="-122"/>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03970" y="323364"/>
            <a:ext cx="6773545" cy="553085"/>
          </a:xfrm>
          <a:prstGeom prst="rect">
            <a:avLst/>
          </a:prstGeom>
        </p:spPr>
        <p:txBody>
          <a:bodyPr wrap="none">
            <a:spAutoFit/>
          </a:bodyPr>
          <a:lstStyle/>
          <a:p>
            <a:pPr algn="l"/>
            <a:r>
              <a:rPr lang="zh-CN" altLang="en-US" sz="3000" b="1" dirty="0">
                <a:solidFill>
                  <a:schemeClr val="bg1"/>
                </a:solidFill>
              </a:rPr>
              <a:t> 二、区域经济增长的结构决定因素分析</a:t>
            </a:r>
            <a:endParaRPr lang="zh-CN" altLang="en-US" sz="3000" b="1" dirty="0">
              <a:solidFill>
                <a:schemeClr val="bg1"/>
              </a:solidFill>
            </a:endParaRPr>
          </a:p>
        </p:txBody>
      </p:sp>
      <p:sp>
        <p:nvSpPr>
          <p:cNvPr id="4" name="五边形 1"/>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2" name="矩形 31"/>
          <p:cNvSpPr/>
          <p:nvPr/>
        </p:nvSpPr>
        <p:spPr>
          <a:xfrm>
            <a:off x="7150521" y="6533412"/>
            <a:ext cx="3654697"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   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
        <p:nvSpPr>
          <p:cNvPr id="22532" name="Rectangle 3"/>
          <p:cNvSpPr>
            <a:spLocks noGrp="1"/>
          </p:cNvSpPr>
          <p:nvPr/>
        </p:nvSpPr>
        <p:spPr>
          <a:xfrm>
            <a:off x="891540" y="1076325"/>
            <a:ext cx="8531860" cy="242379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zh-CN" altLang="en-US" dirty="0"/>
              <a:t>偏离</a:t>
            </a:r>
            <a:r>
              <a:rPr lang="en-US" altLang="zh-CN" dirty="0"/>
              <a:t>-</a:t>
            </a:r>
            <a:r>
              <a:rPr lang="zh-CN" altLang="en-US" dirty="0"/>
              <a:t>份额分析法</a:t>
            </a:r>
            <a:endParaRPr lang="zh-CN" altLang="en-US" dirty="0"/>
          </a:p>
          <a:p>
            <a:pPr>
              <a:buNone/>
            </a:pPr>
            <a:r>
              <a:rPr lang="zh-CN" altLang="en-US" dirty="0"/>
              <a:t>   </a:t>
            </a:r>
            <a:r>
              <a:rPr lang="zh-CN" altLang="en-US" sz="2000" dirty="0"/>
              <a:t> </a:t>
            </a:r>
            <a:r>
              <a:rPr lang="en-US" altLang="zh-CN" sz="2000" dirty="0">
                <a:latin typeface="楷体" panose="02010609060101010101" pitchFamily="49" charset="-122"/>
                <a:ea typeface="楷体" panose="02010609060101010101" pitchFamily="49" charset="-122"/>
              </a:rPr>
              <a:t>——</a:t>
            </a:r>
            <a:r>
              <a:rPr lang="zh-CN" altLang="en-US" sz="2000" b="0" dirty="0">
                <a:latin typeface="楷体" panose="02010609060101010101" pitchFamily="49" charset="-122"/>
                <a:ea typeface="楷体" panose="02010609060101010101" pitchFamily="49" charset="-122"/>
              </a:rPr>
              <a:t>从产业结构因素和竞争力因素两方面解释区域经济增长速度的差距。如果一个区域各产业的增长速度与全国同一产业增长速度完全相同，即排除掉由于各区域同一产业竞争力（或生产率）不同造成的增长速度上的差异，那么区域经济增长速度与全国增长速度的差异则是由结构因素所形成的。如果一个区域的产业结构与全国完全相同，那么区域经济增长速度与全国经济增长速度的差异只能由区域竞争力来解释。因此，偏离－份额分析法是一种能说明区域经济增长的决定因素，即结构因素与竞争力因素所起的作用程度的计算方法，同时也是进行区域间经济增长的结构决定因素差异的比较方法</a:t>
            </a:r>
            <a:r>
              <a:rPr lang="zh-CN" altLang="en-US" sz="1800" b="0" dirty="0">
                <a:latin typeface="楷体" panose="02010609060101010101" pitchFamily="49" charset="-122"/>
                <a:ea typeface="楷体" panose="02010609060101010101" pitchFamily="49" charset="-122"/>
              </a:rPr>
              <a:t> </a:t>
            </a:r>
            <a:endParaRPr lang="zh-CN" altLang="en-US" sz="1800" b="0" dirty="0">
              <a:latin typeface="楷体" panose="02010609060101010101" pitchFamily="49" charset="-122"/>
              <a:ea typeface="楷体" panose="02010609060101010101" pitchFamily="49" charset="-122"/>
            </a:endParaRPr>
          </a:p>
        </p:txBody>
      </p:sp>
      <p:graphicFrame>
        <p:nvGraphicFramePr>
          <p:cNvPr id="22530" name="Object 5"/>
          <p:cNvGraphicFramePr/>
          <p:nvPr/>
        </p:nvGraphicFramePr>
        <p:xfrm>
          <a:off x="2178050" y="4756150"/>
          <a:ext cx="6463030" cy="1114425"/>
        </p:xfrm>
        <a:graphic>
          <a:graphicData uri="http://schemas.openxmlformats.org/presentationml/2006/ole">
            <mc:AlternateContent xmlns:mc="http://schemas.openxmlformats.org/markup-compatibility/2006">
              <mc:Choice xmlns:v="urn:schemas-microsoft-com:vml" Requires="v">
                <p:oleObj spid="_x0000_s3111" name="" r:id="rId1" imgW="2514600" imgH="279400" progId="Equation.DSMT4">
                  <p:embed/>
                </p:oleObj>
              </mc:Choice>
              <mc:Fallback>
                <p:oleObj name="" r:id="rId1" imgW="2514600" imgH="279400" progId="Equation.DSMT4">
                  <p:embed/>
                  <p:pic>
                    <p:nvPicPr>
                      <p:cNvPr id="0" name="图片 3110"/>
                      <p:cNvPicPr/>
                      <p:nvPr/>
                    </p:nvPicPr>
                    <p:blipFill>
                      <a:blip r:embed="rId2"/>
                      <a:stretch>
                        <a:fillRect/>
                      </a:stretch>
                    </p:blipFill>
                    <p:spPr>
                      <a:xfrm>
                        <a:off x="2178050" y="4756150"/>
                        <a:ext cx="6463030" cy="1114425"/>
                      </a:xfrm>
                      <a:prstGeom prst="rect">
                        <a:avLst/>
                      </a:prstGeom>
                      <a:solidFill>
                        <a:srgbClr val="FFCCFF"/>
                      </a:solidFill>
                      <a:ln w="38100">
                        <a:noFill/>
                        <a:miter/>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03970" y="323364"/>
            <a:ext cx="4868545" cy="553085"/>
          </a:xfrm>
          <a:prstGeom prst="rect">
            <a:avLst/>
          </a:prstGeom>
        </p:spPr>
        <p:txBody>
          <a:bodyPr wrap="none">
            <a:spAutoFit/>
          </a:bodyPr>
          <a:lstStyle/>
          <a:p>
            <a:r>
              <a:rPr lang="zh-CN" altLang="en-US" sz="3000" b="1" dirty="0">
                <a:solidFill>
                  <a:schemeClr val="bg1"/>
                </a:solidFill>
              </a:rPr>
              <a:t> 三、城乡二元经济结构统计</a:t>
            </a:r>
            <a:endParaRPr lang="zh-CN" altLang="en-US" sz="3000" b="1" dirty="0">
              <a:solidFill>
                <a:schemeClr val="bg1"/>
              </a:solidFill>
            </a:endParaRPr>
          </a:p>
        </p:txBody>
      </p:sp>
      <p:sp>
        <p:nvSpPr>
          <p:cNvPr id="4" name="五边形 1"/>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17" name="矩形 16"/>
          <p:cNvSpPr/>
          <p:nvPr/>
        </p:nvSpPr>
        <p:spPr>
          <a:xfrm>
            <a:off x="7150521" y="6533412"/>
            <a:ext cx="3654697"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
        <p:nvSpPr>
          <p:cNvPr id="68611" name="Rectangle 3"/>
          <p:cNvSpPr>
            <a:spLocks noGrp="1"/>
          </p:cNvSpPr>
          <p:nvPr/>
        </p:nvSpPr>
        <p:spPr>
          <a:xfrm>
            <a:off x="516255" y="1668145"/>
            <a:ext cx="9780905" cy="454533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r>
              <a:rPr lang="zh-CN" altLang="en-US" sz="2400" dirty="0">
                <a:solidFill>
                  <a:schemeClr val="accent5">
                    <a:lumMod val="50000"/>
                  </a:schemeClr>
                </a:solidFill>
              </a:rPr>
              <a:t>（二）城乡二元经济结构测度指标</a:t>
            </a:r>
            <a:endParaRPr lang="zh-CN" altLang="en-US" sz="1800" dirty="0"/>
          </a:p>
          <a:p>
            <a:pPr>
              <a:buNone/>
            </a:pPr>
            <a:r>
              <a:rPr lang="zh-CN" altLang="en-US" sz="1800" dirty="0"/>
              <a:t>    </a:t>
            </a:r>
            <a:r>
              <a:rPr lang="en-US" altLang="zh-CN" sz="1800" dirty="0"/>
              <a:t>1</a:t>
            </a:r>
            <a:r>
              <a:rPr lang="zh-CN" altLang="en-US" sz="1800" dirty="0"/>
              <a:t>、城乡居民收入差异系数：</a:t>
            </a:r>
            <a:r>
              <a:rPr lang="zh-CN" altLang="en-US" sz="1800" b="0" dirty="0">
                <a:ea typeface="楷体" panose="02010609060101010101" pitchFamily="49" charset="-122"/>
              </a:rPr>
              <a:t>用以衡量城乡居民收入水平的二元性</a:t>
            </a:r>
            <a:r>
              <a:rPr lang="zh-CN" altLang="en-US" sz="1800" dirty="0"/>
              <a:t>                                           </a:t>
            </a:r>
            <a:endParaRPr lang="zh-CN" altLang="en-US" sz="1800" dirty="0"/>
          </a:p>
          <a:p>
            <a:pPr algn="ctr">
              <a:buNone/>
            </a:pPr>
            <a:r>
              <a:rPr lang="en-US" altLang="zh-CN" sz="3600" i="1" dirty="0"/>
              <a:t>S</a:t>
            </a:r>
            <a:r>
              <a:rPr lang="en-US" altLang="zh-CN" sz="3600" dirty="0"/>
              <a:t>=1-</a:t>
            </a:r>
            <a:r>
              <a:rPr lang="en-US" altLang="zh-CN" sz="3600" i="1" dirty="0"/>
              <a:t>S</a:t>
            </a:r>
            <a:r>
              <a:rPr lang="en-US" altLang="zh-CN" sz="3600" baseline="-25000" dirty="0"/>
              <a:t>1</a:t>
            </a:r>
            <a:r>
              <a:rPr lang="en-US" altLang="zh-CN" sz="3600" dirty="0"/>
              <a:t>/</a:t>
            </a:r>
            <a:r>
              <a:rPr lang="en-US" altLang="zh-CN" sz="3600" i="1" dirty="0"/>
              <a:t>S</a:t>
            </a:r>
            <a:r>
              <a:rPr lang="en-US" altLang="zh-CN" sz="3600" baseline="-25000" dirty="0"/>
              <a:t>2</a:t>
            </a:r>
            <a:r>
              <a:rPr lang="en-US" altLang="zh-CN" sz="2200" baseline="-25000" dirty="0"/>
              <a:t> </a:t>
            </a:r>
            <a:endParaRPr lang="en-US" altLang="zh-CN" sz="2200" i="1" dirty="0"/>
          </a:p>
          <a:p>
            <a:pPr>
              <a:buNone/>
            </a:pPr>
            <a:r>
              <a:rPr lang="en-US" altLang="zh-CN" sz="2200" i="1" dirty="0"/>
              <a:t>    </a:t>
            </a:r>
            <a:r>
              <a:rPr lang="en-US" altLang="zh-CN" sz="2400" b="0" i="1" dirty="0">
                <a:latin typeface="楷体" panose="02010609060101010101" pitchFamily="49" charset="-122"/>
                <a:ea typeface="楷体" panose="02010609060101010101" pitchFamily="49" charset="-122"/>
              </a:rPr>
              <a:t>S</a:t>
            </a:r>
            <a:r>
              <a:rPr lang="en-US" altLang="zh-CN" sz="2400" b="0" baseline="-25000" dirty="0">
                <a:latin typeface="楷体" panose="02010609060101010101" pitchFamily="49" charset="-122"/>
                <a:ea typeface="楷体" panose="02010609060101010101" pitchFamily="49" charset="-122"/>
              </a:rPr>
              <a:t>1</a:t>
            </a:r>
            <a:r>
              <a:rPr lang="zh-CN" altLang="en-US" sz="2400" b="0" dirty="0">
                <a:latin typeface="楷体" panose="02010609060101010101" pitchFamily="49" charset="-122"/>
                <a:ea typeface="楷体" panose="02010609060101010101" pitchFamily="49" charset="-122"/>
              </a:rPr>
              <a:t>为农村居民人均纯收入，</a:t>
            </a:r>
            <a:r>
              <a:rPr lang="en-US" altLang="zh-CN" sz="2400" b="0" i="1" dirty="0">
                <a:latin typeface="楷体" panose="02010609060101010101" pitchFamily="49" charset="-122"/>
                <a:ea typeface="楷体" panose="02010609060101010101" pitchFamily="49" charset="-122"/>
              </a:rPr>
              <a:t>S</a:t>
            </a:r>
            <a:r>
              <a:rPr lang="en-US" altLang="zh-CN" sz="2400" b="0" baseline="-25000" dirty="0">
                <a:latin typeface="楷体" panose="02010609060101010101" pitchFamily="49" charset="-122"/>
                <a:ea typeface="楷体" panose="02010609060101010101" pitchFamily="49" charset="-122"/>
              </a:rPr>
              <a:t>2</a:t>
            </a:r>
            <a:r>
              <a:rPr lang="zh-CN" altLang="en-US" sz="2400" b="0" dirty="0">
                <a:latin typeface="楷体" panose="02010609060101010101" pitchFamily="49" charset="-122"/>
                <a:ea typeface="楷体" panose="02010609060101010101" pitchFamily="49" charset="-122"/>
              </a:rPr>
              <a:t>为城镇居民人均可支配收入。</a:t>
            </a:r>
            <a:r>
              <a:rPr lang="en-US" altLang="zh-CN" sz="2400" b="0" i="1" dirty="0">
                <a:latin typeface="楷体" panose="02010609060101010101" pitchFamily="49" charset="-122"/>
                <a:ea typeface="楷体" panose="02010609060101010101" pitchFamily="49" charset="-122"/>
              </a:rPr>
              <a:t>S</a:t>
            </a:r>
            <a:r>
              <a:rPr lang="zh-CN" altLang="en-US" sz="2400" b="0" dirty="0">
                <a:latin typeface="楷体" panose="02010609060101010101" pitchFamily="49" charset="-122"/>
                <a:ea typeface="楷体" panose="02010609060101010101" pitchFamily="49" charset="-122"/>
              </a:rPr>
              <a:t>的变动区间为</a:t>
            </a:r>
            <a:r>
              <a:rPr lang="en-US" altLang="zh-CN" sz="2400" b="0" dirty="0">
                <a:latin typeface="楷体" panose="02010609060101010101" pitchFamily="49" charset="-122"/>
                <a:ea typeface="楷体" panose="02010609060101010101" pitchFamily="49" charset="-122"/>
              </a:rPr>
              <a:t>0&lt;</a:t>
            </a:r>
            <a:r>
              <a:rPr lang="en-US" altLang="zh-CN" sz="2400" b="0" i="1" dirty="0">
                <a:latin typeface="楷体" panose="02010609060101010101" pitchFamily="49" charset="-122"/>
                <a:ea typeface="楷体" panose="02010609060101010101" pitchFamily="49" charset="-122"/>
              </a:rPr>
              <a:t>S</a:t>
            </a:r>
            <a:r>
              <a:rPr lang="en-US" altLang="zh-CN" sz="2400" b="0" dirty="0">
                <a:latin typeface="楷体" panose="02010609060101010101" pitchFamily="49" charset="-122"/>
                <a:ea typeface="楷体" panose="02010609060101010101" pitchFamily="49" charset="-122"/>
              </a:rPr>
              <a:t>&lt;1</a:t>
            </a:r>
            <a:r>
              <a:rPr lang="zh-CN" altLang="en-US" sz="2400" b="0" dirty="0">
                <a:latin typeface="楷体" panose="02010609060101010101" pitchFamily="49" charset="-122"/>
                <a:ea typeface="楷体" panose="02010609060101010101" pitchFamily="49" charset="-122"/>
              </a:rPr>
              <a:t>。当</a:t>
            </a:r>
            <a:r>
              <a:rPr lang="en-US" altLang="zh-CN" sz="2400" b="0" i="1" dirty="0">
                <a:latin typeface="楷体" panose="02010609060101010101" pitchFamily="49" charset="-122"/>
                <a:ea typeface="楷体" panose="02010609060101010101" pitchFamily="49" charset="-122"/>
              </a:rPr>
              <a:t>S</a:t>
            </a:r>
            <a:r>
              <a:rPr lang="en-US" altLang="zh-CN" sz="2400" b="0" dirty="0">
                <a:latin typeface="楷体" panose="02010609060101010101" pitchFamily="49" charset="-122"/>
                <a:ea typeface="楷体" panose="02010609060101010101" pitchFamily="49" charset="-122"/>
              </a:rPr>
              <a:t>≥0.5</a:t>
            </a:r>
            <a:r>
              <a:rPr lang="zh-CN" altLang="en-US" sz="2400" b="0" dirty="0">
                <a:latin typeface="楷体" panose="02010609060101010101" pitchFamily="49" charset="-122"/>
                <a:ea typeface="楷体" panose="02010609060101010101" pitchFamily="49" charset="-122"/>
              </a:rPr>
              <a:t>时，即农村居民人均纯收入不到城镇居民人均可支配收入的一半时，处于城乡二元结构状态；当</a:t>
            </a:r>
            <a:r>
              <a:rPr lang="en-US" altLang="zh-CN" sz="2400" b="0" dirty="0">
                <a:latin typeface="楷体" panose="02010609060101010101" pitchFamily="49" charset="-122"/>
                <a:ea typeface="楷体" panose="02010609060101010101" pitchFamily="49" charset="-122"/>
              </a:rPr>
              <a:t>0.2≤</a:t>
            </a:r>
            <a:r>
              <a:rPr lang="en-US" altLang="zh-CN" sz="2400" b="0" i="1" dirty="0">
                <a:latin typeface="楷体" panose="02010609060101010101" pitchFamily="49" charset="-122"/>
                <a:ea typeface="楷体" panose="02010609060101010101" pitchFamily="49" charset="-122"/>
              </a:rPr>
              <a:t>S</a:t>
            </a:r>
            <a:r>
              <a:rPr lang="en-US" altLang="zh-CN" sz="2400" b="0" dirty="0">
                <a:latin typeface="楷体" panose="02010609060101010101" pitchFamily="49" charset="-122"/>
                <a:ea typeface="楷体" panose="02010609060101010101" pitchFamily="49" charset="-122"/>
              </a:rPr>
              <a:t>≤0.5</a:t>
            </a:r>
            <a:r>
              <a:rPr lang="zh-CN" altLang="en-US" sz="2400" b="0" dirty="0">
                <a:latin typeface="楷体" panose="02010609060101010101" pitchFamily="49" charset="-122"/>
                <a:ea typeface="楷体" panose="02010609060101010101" pitchFamily="49" charset="-122"/>
              </a:rPr>
              <a:t>时，处于由二元结构向城乡一体化的过渡时期；当</a:t>
            </a:r>
            <a:r>
              <a:rPr lang="en-US" altLang="zh-CN" sz="2400" b="0" i="1" dirty="0">
                <a:latin typeface="楷体" panose="02010609060101010101" pitchFamily="49" charset="-122"/>
                <a:ea typeface="楷体" panose="02010609060101010101" pitchFamily="49" charset="-122"/>
              </a:rPr>
              <a:t>S</a:t>
            </a:r>
            <a:r>
              <a:rPr lang="en-US" altLang="zh-CN" sz="2400" b="0" dirty="0">
                <a:latin typeface="楷体" panose="02010609060101010101" pitchFamily="49" charset="-122"/>
                <a:ea typeface="楷体" panose="02010609060101010101" pitchFamily="49" charset="-122"/>
              </a:rPr>
              <a:t>&lt;0.2</a:t>
            </a:r>
            <a:r>
              <a:rPr lang="zh-CN" altLang="en-US" sz="2400" b="0" dirty="0">
                <a:latin typeface="楷体" panose="02010609060101010101" pitchFamily="49" charset="-122"/>
                <a:ea typeface="楷体" panose="02010609060101010101" pitchFamily="49" charset="-122"/>
              </a:rPr>
              <a:t>时，表示城乡一体化已基本完成。</a:t>
            </a:r>
            <a:r>
              <a:rPr lang="zh-CN" altLang="en-US" sz="2200" dirty="0"/>
              <a:t> </a:t>
            </a:r>
            <a:endParaRPr lang="zh-CN" altLang="en-US" sz="2200" dirty="0"/>
          </a:p>
        </p:txBody>
      </p:sp>
      <p:sp>
        <p:nvSpPr>
          <p:cNvPr id="6" name="文本框 5"/>
          <p:cNvSpPr txBox="1"/>
          <p:nvPr/>
        </p:nvSpPr>
        <p:spPr>
          <a:xfrm>
            <a:off x="803910" y="1062990"/>
            <a:ext cx="6619875" cy="460375"/>
          </a:xfrm>
          <a:prstGeom prst="rect">
            <a:avLst/>
          </a:prstGeom>
          <a:noFill/>
        </p:spPr>
        <p:txBody>
          <a:bodyPr wrap="square" rtlCol="0">
            <a:spAutoFit/>
          </a:bodyPr>
          <a:p>
            <a:r>
              <a:rPr lang="zh-CN" altLang="en-US" sz="2400">
                <a:solidFill>
                  <a:schemeClr val="accent5">
                    <a:lumMod val="50000"/>
                  </a:schemeClr>
                </a:solidFill>
              </a:rPr>
              <a:t>（一）传统城乡二元结构与城市</a:t>
            </a:r>
            <a:r>
              <a:rPr lang="en-US" altLang="zh-CN" sz="2400">
                <a:solidFill>
                  <a:schemeClr val="accent5">
                    <a:lumMod val="50000"/>
                  </a:schemeClr>
                </a:solidFill>
              </a:rPr>
              <a:t>“</a:t>
            </a:r>
            <a:r>
              <a:rPr lang="zh-CN" altLang="en-US" sz="2400">
                <a:solidFill>
                  <a:schemeClr val="accent5">
                    <a:lumMod val="50000"/>
                  </a:schemeClr>
                </a:solidFill>
              </a:rPr>
              <a:t>新二元结构</a:t>
            </a:r>
            <a:r>
              <a:rPr lang="en-US" altLang="zh-CN" sz="2400">
                <a:solidFill>
                  <a:schemeClr val="accent5">
                    <a:lumMod val="50000"/>
                  </a:schemeClr>
                </a:solidFill>
              </a:rPr>
              <a:t>”</a:t>
            </a:r>
            <a:endParaRPr lang="en-US" altLang="zh-CN" sz="2400">
              <a:solidFill>
                <a:schemeClr val="accent5">
                  <a:lumMod val="50000"/>
                </a:scheme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3"/>
          <p:cNvSpPr>
            <a:spLocks noGrp="1"/>
          </p:cNvSpPr>
          <p:nvPr/>
        </p:nvSpPr>
        <p:spPr>
          <a:xfrm>
            <a:off x="302895" y="834390"/>
            <a:ext cx="9361805" cy="330771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en-US" altLang="zh-CN" dirty="0"/>
              <a:t>2</a:t>
            </a:r>
            <a:r>
              <a:rPr lang="zh-CN" altLang="en-US" dirty="0"/>
              <a:t>、</a:t>
            </a:r>
            <a:r>
              <a:rPr lang="zh-CN" altLang="en-US" sz="2400" dirty="0"/>
              <a:t>城乡居民恩格尔系数差异度</a:t>
            </a:r>
            <a:endParaRPr lang="zh-CN" altLang="en-US" sz="1800" dirty="0">
              <a:ea typeface="楷体" panose="02010609060101010101" pitchFamily="49" charset="-122"/>
            </a:endParaRPr>
          </a:p>
          <a:p>
            <a:pPr>
              <a:buNone/>
            </a:pPr>
            <a:r>
              <a:rPr lang="zh-CN" altLang="en-US" sz="1800" b="0" dirty="0">
                <a:ea typeface="楷体" panose="02010609060101010101" pitchFamily="49" charset="-122"/>
              </a:rPr>
              <a:t>                            用以衡量城乡居民消费水平的二元性</a:t>
            </a:r>
            <a:endParaRPr lang="zh-CN" altLang="en-US" sz="1800" b="0" dirty="0">
              <a:ea typeface="楷体" panose="02010609060101010101" pitchFamily="49" charset="-122"/>
            </a:endParaRPr>
          </a:p>
          <a:p>
            <a:pPr>
              <a:buNone/>
            </a:pPr>
            <a:endParaRPr lang="zh-CN" altLang="en-US" sz="1800" b="0" dirty="0">
              <a:ea typeface="楷体" panose="02010609060101010101" pitchFamily="49" charset="-122"/>
            </a:endParaRPr>
          </a:p>
          <a:p>
            <a:pPr>
              <a:buNone/>
            </a:pPr>
            <a:r>
              <a:rPr lang="zh-CN" altLang="en-US" b="0" dirty="0"/>
              <a:t>    </a:t>
            </a:r>
            <a:r>
              <a:rPr lang="zh-CN" altLang="en-US" sz="2000" b="0" dirty="0">
                <a:latin typeface="楷体" panose="02010609060101010101" pitchFamily="49" charset="-122"/>
                <a:ea typeface="楷体" panose="02010609060101010101" pitchFamily="49" charset="-122"/>
              </a:rPr>
              <a:t>当</a:t>
            </a:r>
            <a:r>
              <a:rPr lang="en-US" altLang="zh-CN" sz="2000" b="0" i="1" dirty="0">
                <a:latin typeface="楷体" panose="02010609060101010101" pitchFamily="49" charset="-122"/>
                <a:ea typeface="楷体" panose="02010609060101010101" pitchFamily="49" charset="-122"/>
              </a:rPr>
              <a:t>E</a:t>
            </a:r>
            <a:r>
              <a:rPr lang="en-US" altLang="zh-CN" sz="2000" b="0" dirty="0">
                <a:latin typeface="楷体" panose="02010609060101010101" pitchFamily="49" charset="-122"/>
                <a:ea typeface="楷体" panose="02010609060101010101" pitchFamily="49" charset="-122"/>
              </a:rPr>
              <a:t>&lt;5%</a:t>
            </a:r>
            <a:r>
              <a:rPr lang="zh-CN" altLang="en-US" sz="2000" b="0" dirty="0">
                <a:latin typeface="楷体" panose="02010609060101010101" pitchFamily="49" charset="-122"/>
                <a:ea typeface="楷体" panose="02010609060101010101" pitchFamily="49" charset="-122"/>
              </a:rPr>
              <a:t>时，城乡居民生活质量基本一致；当</a:t>
            </a:r>
            <a:r>
              <a:rPr lang="en-US" altLang="zh-CN" sz="2000" b="0" dirty="0">
                <a:latin typeface="楷体" panose="02010609060101010101" pitchFamily="49" charset="-122"/>
                <a:ea typeface="楷体" panose="02010609060101010101" pitchFamily="49" charset="-122"/>
              </a:rPr>
              <a:t>5%&lt;</a:t>
            </a:r>
            <a:r>
              <a:rPr lang="en-US" altLang="zh-CN" sz="2000" b="0" i="1" dirty="0">
                <a:latin typeface="楷体" panose="02010609060101010101" pitchFamily="49" charset="-122"/>
                <a:ea typeface="楷体" panose="02010609060101010101" pitchFamily="49" charset="-122"/>
              </a:rPr>
              <a:t>E</a:t>
            </a:r>
            <a:r>
              <a:rPr lang="en-US" altLang="zh-CN" sz="2000" b="0" dirty="0">
                <a:latin typeface="楷体" panose="02010609060101010101" pitchFamily="49" charset="-122"/>
                <a:ea typeface="楷体" panose="02010609060101010101" pitchFamily="49" charset="-122"/>
              </a:rPr>
              <a:t>&lt;10%</a:t>
            </a:r>
            <a:r>
              <a:rPr lang="zh-CN" altLang="en-US" sz="2000" b="0" dirty="0">
                <a:latin typeface="楷体" panose="02010609060101010101" pitchFamily="49" charset="-122"/>
                <a:ea typeface="楷体" panose="02010609060101010101" pitchFamily="49" charset="-122"/>
              </a:rPr>
              <a:t>时，城乡居民生活质量差异较大，属于由二元结构向城乡一体化的过渡时期；当</a:t>
            </a:r>
            <a:r>
              <a:rPr lang="en-US" altLang="zh-CN" sz="2000" b="0" i="1" dirty="0">
                <a:latin typeface="楷体" panose="02010609060101010101" pitchFamily="49" charset="-122"/>
                <a:ea typeface="楷体" panose="02010609060101010101" pitchFamily="49" charset="-122"/>
              </a:rPr>
              <a:t>E</a:t>
            </a:r>
            <a:r>
              <a:rPr lang="en-US" altLang="zh-CN" sz="2000" b="0" dirty="0">
                <a:latin typeface="楷体" panose="02010609060101010101" pitchFamily="49" charset="-122"/>
                <a:ea typeface="楷体" panose="02010609060101010101" pitchFamily="49" charset="-122"/>
              </a:rPr>
              <a:t>&gt;10%</a:t>
            </a:r>
            <a:r>
              <a:rPr lang="zh-CN" altLang="en-US" sz="2000" b="0" dirty="0">
                <a:latin typeface="楷体" panose="02010609060101010101" pitchFamily="49" charset="-122"/>
                <a:ea typeface="楷体" panose="02010609060101010101" pitchFamily="49" charset="-122"/>
              </a:rPr>
              <a:t>时，城乡二元结构明显。</a:t>
            </a:r>
            <a:r>
              <a:rPr lang="zh-CN" altLang="en-US"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69635" name="Rectangle 4"/>
          <p:cNvSpPr/>
          <p:nvPr/>
        </p:nvSpPr>
        <p:spPr>
          <a:xfrm>
            <a:off x="1931670" y="1971517"/>
            <a:ext cx="4970780" cy="368300"/>
          </a:xfrm>
          <a:prstGeom prst="rect">
            <a:avLst/>
          </a:prstGeom>
          <a:solidFill>
            <a:srgbClr val="FFCCFF"/>
          </a:solidFill>
          <a:ln w="9525">
            <a:noFill/>
          </a:ln>
        </p:spPr>
        <p:txBody>
          <a:bodyPr wrap="none" anchor="ctr">
            <a:spAutoFit/>
          </a:bodyPr>
          <a:p>
            <a:pPr eaLnBrk="0" hangingPunct="0"/>
            <a:r>
              <a:rPr lang="en-US" altLang="zh-CN" i="1" dirty="0">
                <a:latin typeface="Arial" panose="020B0604020202020204" pitchFamily="34" charset="0"/>
              </a:rPr>
              <a:t>E</a:t>
            </a:r>
            <a:r>
              <a:rPr lang="zh-CN" altLang="en-US" dirty="0">
                <a:latin typeface="Arial" panose="020B0604020202020204" pitchFamily="34" charset="0"/>
              </a:rPr>
              <a:t>＝农村居民恩格尔系数－城镇居民恩格尔系数 </a:t>
            </a:r>
            <a:endParaRPr lang="zh-CN" altLang="en-US" dirty="0">
              <a:latin typeface="Arial" panose="020B0604020202020204" pitchFamily="34" charset="0"/>
            </a:endParaRPr>
          </a:p>
        </p:txBody>
      </p:sp>
      <p:sp>
        <p:nvSpPr>
          <p:cNvPr id="70658" name="Rectangle 3"/>
          <p:cNvSpPr>
            <a:spLocks noGrp="1"/>
          </p:cNvSpPr>
          <p:nvPr/>
        </p:nvSpPr>
        <p:spPr>
          <a:xfrm>
            <a:off x="302895" y="3406140"/>
            <a:ext cx="9216390" cy="333438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en-US" altLang="zh-CN" dirty="0"/>
              <a:t>3</a:t>
            </a:r>
            <a:r>
              <a:rPr lang="zh-CN" altLang="en-US" dirty="0"/>
              <a:t>、比较劳动生产率</a:t>
            </a:r>
            <a:endParaRPr lang="zh-CN" altLang="en-US" dirty="0"/>
          </a:p>
          <a:p>
            <a:pPr>
              <a:buNone/>
            </a:pPr>
            <a:r>
              <a:rPr lang="zh-CN" altLang="en-US" dirty="0"/>
              <a:t>    </a:t>
            </a:r>
            <a:r>
              <a:rPr lang="zh-CN" altLang="en-US" sz="2000" b="0" dirty="0">
                <a:latin typeface="楷体" panose="02010609060101010101" pitchFamily="49" charset="-122"/>
                <a:ea typeface="楷体" panose="02010609060101010101" pitchFamily="49" charset="-122"/>
              </a:rPr>
              <a:t>一个部门的增加值比重（或收入比重）同劳动力比重的比率，反应了</a:t>
            </a:r>
            <a:r>
              <a:rPr lang="en-US" altLang="zh-CN" sz="2000" b="0" dirty="0">
                <a:latin typeface="楷体" panose="02010609060101010101" pitchFamily="49" charset="-122"/>
                <a:ea typeface="楷体" panose="02010609060101010101" pitchFamily="49" charset="-122"/>
              </a:rPr>
              <a:t>1%</a:t>
            </a:r>
            <a:r>
              <a:rPr lang="zh-CN" altLang="en-US" sz="2000" b="0" dirty="0">
                <a:latin typeface="楷体" panose="02010609060101010101" pitchFamily="49" charset="-122"/>
                <a:ea typeface="楷体" panose="02010609060101010101" pitchFamily="49" charset="-122"/>
              </a:rPr>
              <a:t>劳动力在该部门创造的增加值的比率</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a:buNone/>
            </a:pPr>
            <a:endParaRPr lang="zh-CN" altLang="en-US" sz="2000" dirty="0">
              <a:latin typeface="楷体" panose="02010609060101010101" pitchFamily="49" charset="-122"/>
              <a:ea typeface="楷体" panose="02010609060101010101" pitchFamily="49" charset="-122"/>
            </a:endParaRPr>
          </a:p>
          <a:p>
            <a:pPr>
              <a:buNone/>
            </a:pPr>
            <a:r>
              <a:rPr lang="zh-CN" altLang="en-US" sz="2400" b="0" dirty="0">
                <a:latin typeface="楷体" panose="02010609060101010101" pitchFamily="49" charset="-122"/>
                <a:ea typeface="楷体" panose="02010609060101010101" pitchFamily="49" charset="-122"/>
              </a:rPr>
              <a:t>   通常，农业部门比较劳动生产率低于</a:t>
            </a:r>
            <a:r>
              <a:rPr lang="en-US" altLang="zh-CN" sz="2400" b="0" dirty="0">
                <a:latin typeface="楷体" panose="02010609060101010101" pitchFamily="49" charset="-122"/>
                <a:ea typeface="楷体" panose="02010609060101010101" pitchFamily="49" charset="-122"/>
              </a:rPr>
              <a:t>1</a:t>
            </a:r>
            <a:r>
              <a:rPr lang="zh-CN" altLang="en-US" sz="2400" b="0" dirty="0">
                <a:latin typeface="楷体" panose="02010609060101010101" pitchFamily="49" charset="-122"/>
                <a:ea typeface="楷体" panose="02010609060101010101" pitchFamily="49" charset="-122"/>
              </a:rPr>
              <a:t>，而非农业部门比较劳动生产率高于</a:t>
            </a:r>
            <a:r>
              <a:rPr lang="en-US" altLang="zh-CN" sz="2400" b="0" dirty="0">
                <a:latin typeface="楷体" panose="02010609060101010101" pitchFamily="49" charset="-122"/>
                <a:ea typeface="楷体" panose="02010609060101010101" pitchFamily="49" charset="-122"/>
              </a:rPr>
              <a:t>1</a:t>
            </a:r>
            <a:r>
              <a:rPr lang="zh-CN" altLang="en-US" sz="2400" b="0" dirty="0">
                <a:latin typeface="楷体" panose="02010609060101010101" pitchFamily="49" charset="-122"/>
                <a:ea typeface="楷体" panose="02010609060101010101" pitchFamily="49" charset="-122"/>
              </a:rPr>
              <a:t>。两部门比较劳动生产率差距越大，经济的二元性越显著。</a:t>
            </a:r>
            <a:endParaRPr lang="zh-CN" altLang="en-US" sz="2400" b="0" dirty="0">
              <a:latin typeface="楷体" panose="02010609060101010101" pitchFamily="49" charset="-122"/>
              <a:ea typeface="楷体" panose="02010609060101010101" pitchFamily="49" charset="-122"/>
            </a:endParaRPr>
          </a:p>
        </p:txBody>
      </p:sp>
      <p:sp>
        <p:nvSpPr>
          <p:cNvPr id="70659" name="Rectangle 4"/>
          <p:cNvSpPr/>
          <p:nvPr/>
        </p:nvSpPr>
        <p:spPr>
          <a:xfrm>
            <a:off x="1709103" y="4822190"/>
            <a:ext cx="4826000" cy="645160"/>
          </a:xfrm>
          <a:prstGeom prst="rect">
            <a:avLst/>
          </a:prstGeom>
          <a:solidFill>
            <a:srgbClr val="FFCCFF"/>
          </a:solidFill>
          <a:ln w="9525">
            <a:noFill/>
          </a:ln>
        </p:spPr>
        <p:txBody>
          <a:bodyPr anchor="ctr">
            <a:spAutoFit/>
          </a:bodyPr>
          <a:p>
            <a:pPr eaLnBrk="0" hangingPunct="0"/>
            <a:r>
              <a:rPr lang="zh-CN" altLang="en-US" dirty="0">
                <a:latin typeface="Arial" panose="020B0604020202020204" pitchFamily="34" charset="0"/>
              </a:rPr>
              <a:t>（</a:t>
            </a:r>
            <a:r>
              <a:rPr lang="en-US" altLang="zh-CN" dirty="0">
                <a:latin typeface="Arial" panose="020B0604020202020204" pitchFamily="34" charset="0"/>
              </a:rPr>
              <a:t>1</a:t>
            </a:r>
            <a:r>
              <a:rPr lang="zh-CN" altLang="en-US" dirty="0">
                <a:latin typeface="Arial" panose="020B0604020202020204" pitchFamily="34" charset="0"/>
              </a:rPr>
              <a:t>）农业部门：</a:t>
            </a:r>
            <a:r>
              <a:rPr lang="en-US" altLang="zh-CN" dirty="0">
                <a:latin typeface="Arial" panose="020B0604020202020204" pitchFamily="34" charset="0"/>
              </a:rPr>
              <a:t>CLP</a:t>
            </a:r>
            <a:r>
              <a:rPr lang="en-US" altLang="zh-CN" baseline="-25000" dirty="0">
                <a:latin typeface="Arial" panose="020B0604020202020204" pitchFamily="34" charset="0"/>
              </a:rPr>
              <a:t>A</a:t>
            </a:r>
            <a:r>
              <a:rPr lang="en-US" altLang="zh-CN" dirty="0">
                <a:latin typeface="Arial" panose="020B0604020202020204" pitchFamily="34" charset="0"/>
              </a:rPr>
              <a:t>=</a:t>
            </a:r>
            <a:r>
              <a:rPr lang="en-US" altLang="zh-CN" i="1" dirty="0">
                <a:latin typeface="Arial" panose="020B0604020202020204" pitchFamily="34" charset="0"/>
              </a:rPr>
              <a:t>Y</a:t>
            </a:r>
            <a:r>
              <a:rPr lang="en-US" altLang="zh-CN" baseline="-25000" dirty="0">
                <a:latin typeface="Arial" panose="020B0604020202020204" pitchFamily="34" charset="0"/>
              </a:rPr>
              <a:t>A</a:t>
            </a:r>
            <a:r>
              <a:rPr lang="en-US" altLang="zh-CN" dirty="0">
                <a:latin typeface="Arial" panose="020B0604020202020204" pitchFamily="34" charset="0"/>
              </a:rPr>
              <a:t>/</a:t>
            </a:r>
            <a:r>
              <a:rPr lang="en-US" altLang="zh-CN" i="1" dirty="0">
                <a:latin typeface="Arial" panose="020B0604020202020204" pitchFamily="34" charset="0"/>
              </a:rPr>
              <a:t>L</a:t>
            </a:r>
            <a:r>
              <a:rPr lang="en-US" altLang="zh-CN" baseline="-25000" dirty="0">
                <a:latin typeface="Arial" panose="020B0604020202020204" pitchFamily="34" charset="0"/>
              </a:rPr>
              <a:t>A</a:t>
            </a:r>
            <a:endParaRPr lang="zh-CN" altLang="en-US" dirty="0">
              <a:latin typeface="Arial" panose="020B0604020202020204" pitchFamily="34" charset="0"/>
            </a:endParaRPr>
          </a:p>
          <a:p>
            <a:pPr eaLnBrk="0" hangingPunct="0"/>
            <a:r>
              <a:rPr lang="zh-CN" altLang="en-US" dirty="0">
                <a:latin typeface="Arial" panose="020B0604020202020204" pitchFamily="34" charset="0"/>
              </a:rPr>
              <a:t>（</a:t>
            </a:r>
            <a:r>
              <a:rPr lang="en-US" altLang="zh-CN" dirty="0">
                <a:latin typeface="Arial" panose="020B0604020202020204" pitchFamily="34" charset="0"/>
              </a:rPr>
              <a:t>2</a:t>
            </a:r>
            <a:r>
              <a:rPr lang="zh-CN" altLang="en-US" dirty="0">
                <a:latin typeface="Arial" panose="020B0604020202020204" pitchFamily="34" charset="0"/>
              </a:rPr>
              <a:t>）非农部门：</a:t>
            </a:r>
            <a:r>
              <a:rPr lang="en-US" altLang="zh-CN" dirty="0">
                <a:latin typeface="Arial" panose="020B0604020202020204" pitchFamily="34" charset="0"/>
              </a:rPr>
              <a:t>CLP</a:t>
            </a:r>
            <a:r>
              <a:rPr lang="en-US" altLang="zh-CN" baseline="-25000" dirty="0">
                <a:latin typeface="Arial" panose="020B0604020202020204" pitchFamily="34" charset="0"/>
              </a:rPr>
              <a:t>N</a:t>
            </a:r>
            <a:r>
              <a:rPr lang="zh-CN" altLang="en-US" dirty="0">
                <a:latin typeface="Arial" panose="020B0604020202020204" pitchFamily="34" charset="0"/>
              </a:rPr>
              <a:t>＝</a:t>
            </a:r>
            <a:r>
              <a:rPr lang="en-US" altLang="zh-CN" i="1" dirty="0">
                <a:latin typeface="Arial" panose="020B0604020202020204" pitchFamily="34" charset="0"/>
              </a:rPr>
              <a:t>Y</a:t>
            </a:r>
            <a:r>
              <a:rPr lang="en-US" altLang="zh-CN" baseline="-25000" dirty="0">
                <a:latin typeface="Arial" panose="020B0604020202020204" pitchFamily="34" charset="0"/>
              </a:rPr>
              <a:t>N</a:t>
            </a:r>
            <a:r>
              <a:rPr lang="en-US" altLang="zh-CN" dirty="0">
                <a:latin typeface="Arial" panose="020B0604020202020204" pitchFamily="34" charset="0"/>
              </a:rPr>
              <a:t>/</a:t>
            </a:r>
            <a:r>
              <a:rPr lang="en-US" altLang="zh-CN" i="1" dirty="0">
                <a:latin typeface="Arial" panose="020B0604020202020204" pitchFamily="34" charset="0"/>
              </a:rPr>
              <a:t>L</a:t>
            </a:r>
            <a:r>
              <a:rPr lang="en-US" altLang="zh-CN" baseline="-25000" dirty="0">
                <a:latin typeface="Arial" panose="020B0604020202020204" pitchFamily="34" charset="0"/>
              </a:rPr>
              <a:t>N</a:t>
            </a:r>
            <a:endParaRPr lang="en-US" altLang="zh-CN" baseline="-25000" dirty="0">
              <a:latin typeface="Arial" panose="020B0604020202020204" pitchFamily="34" charset="0"/>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3"/>
          <p:cNvSpPr>
            <a:spLocks noGrp="1"/>
          </p:cNvSpPr>
          <p:nvPr/>
        </p:nvSpPr>
        <p:spPr>
          <a:xfrm>
            <a:off x="246380" y="214630"/>
            <a:ext cx="10203180" cy="3639185"/>
          </a:xfrm>
          <a:prstGeom prst="rect">
            <a:avLst/>
          </a:prstGeom>
          <a:noFill/>
          <a:ln w="9525">
            <a:solidFill>
              <a:srgbClr val="FF3300">
                <a:alpha val="100000"/>
              </a:srgbClr>
            </a:solidFill>
            <a:miter/>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en-US" altLang="zh-CN" sz="2200" dirty="0"/>
              <a:t>4</a:t>
            </a:r>
            <a:r>
              <a:rPr lang="zh-CN" altLang="en-US" sz="2200" dirty="0"/>
              <a:t>、二元对比系数</a:t>
            </a:r>
            <a:endParaRPr lang="zh-CN" altLang="en-US" sz="2200" dirty="0"/>
          </a:p>
          <a:p>
            <a:pPr>
              <a:buNone/>
            </a:pPr>
            <a:r>
              <a:rPr lang="zh-CN" altLang="en-US" sz="2200" dirty="0"/>
              <a:t>    </a:t>
            </a:r>
            <a:r>
              <a:rPr lang="en-US" altLang="zh-CN" sz="1800" b="0" dirty="0">
                <a:latin typeface="楷体" panose="02010609060101010101" pitchFamily="49" charset="-122"/>
                <a:ea typeface="楷体" panose="02010609060101010101" pitchFamily="49" charset="-122"/>
              </a:rPr>
              <a:t>——</a:t>
            </a:r>
            <a:r>
              <a:rPr lang="zh-CN" altLang="en-US" sz="1800" b="0" dirty="0">
                <a:ea typeface="楷体" panose="02010609060101010101" pitchFamily="49" charset="-122"/>
              </a:rPr>
              <a:t>二元经济结构中农业和非农业比较劳动生产率的比率，主要反映城乡二元结构的总体水平</a:t>
            </a:r>
            <a:r>
              <a:rPr lang="zh-CN" altLang="en-US" sz="2200" dirty="0"/>
              <a:t> </a:t>
            </a:r>
            <a:endParaRPr lang="zh-CN" altLang="en-US" sz="2200" dirty="0"/>
          </a:p>
          <a:p>
            <a:pPr algn="ctr">
              <a:buNone/>
            </a:pPr>
            <a:r>
              <a:rPr lang="en-US" altLang="zh-CN" sz="2200" dirty="0"/>
              <a:t> </a:t>
            </a:r>
            <a:r>
              <a:rPr lang="en-US" altLang="zh-CN" sz="1800" b="0" dirty="0"/>
              <a:t>DPC=CLP</a:t>
            </a:r>
            <a:r>
              <a:rPr lang="en-US" altLang="zh-CN" sz="1800" b="0" baseline="-25000" dirty="0"/>
              <a:t>A</a:t>
            </a:r>
            <a:r>
              <a:rPr lang="en-US" altLang="zh-CN" sz="1800" b="0" dirty="0"/>
              <a:t>/CLP</a:t>
            </a:r>
            <a:r>
              <a:rPr lang="en-US" altLang="zh-CN" sz="1800" b="0" baseline="-25000" dirty="0"/>
              <a:t>N</a:t>
            </a:r>
            <a:r>
              <a:rPr lang="en-US" altLang="zh-CN" sz="1800" b="0" dirty="0"/>
              <a:t>=(</a:t>
            </a:r>
            <a:r>
              <a:rPr lang="en-US" altLang="zh-CN" sz="1800" b="0" i="1" dirty="0"/>
              <a:t>Y</a:t>
            </a:r>
            <a:r>
              <a:rPr lang="en-US" altLang="zh-CN" sz="1800" b="0" baseline="-25000" dirty="0"/>
              <a:t>A</a:t>
            </a:r>
            <a:r>
              <a:rPr lang="en-US" altLang="zh-CN" sz="1800" b="0" dirty="0"/>
              <a:t>/</a:t>
            </a:r>
            <a:r>
              <a:rPr lang="en-US" altLang="zh-CN" sz="1800" b="0" i="1" dirty="0"/>
              <a:t>L</a:t>
            </a:r>
            <a:r>
              <a:rPr lang="en-US" altLang="zh-CN" sz="1800" b="0" baseline="-25000" dirty="0"/>
              <a:t>A</a:t>
            </a:r>
            <a:r>
              <a:rPr lang="en-US" altLang="zh-CN" sz="1800" b="0" dirty="0"/>
              <a:t>)/(</a:t>
            </a:r>
            <a:r>
              <a:rPr lang="en-US" altLang="zh-CN" sz="1800" b="0" i="1" dirty="0"/>
              <a:t>Y</a:t>
            </a:r>
            <a:r>
              <a:rPr lang="en-US" altLang="zh-CN" sz="1800" b="0" baseline="-25000" dirty="0"/>
              <a:t>N</a:t>
            </a:r>
            <a:r>
              <a:rPr lang="en-US" altLang="zh-CN" sz="1800" b="0" dirty="0"/>
              <a:t>/</a:t>
            </a:r>
            <a:r>
              <a:rPr lang="en-US" altLang="zh-CN" sz="1800" b="0" i="1" dirty="0"/>
              <a:t>L</a:t>
            </a:r>
            <a:r>
              <a:rPr lang="en-US" altLang="zh-CN" sz="1800" b="0" baseline="-25000" dirty="0"/>
              <a:t>N</a:t>
            </a:r>
            <a:r>
              <a:rPr lang="en-US" altLang="zh-CN" sz="1800" b="0" dirty="0"/>
              <a:t>)</a:t>
            </a:r>
            <a:r>
              <a:rPr lang="en-US" altLang="zh-CN" sz="2200" dirty="0"/>
              <a:t> </a:t>
            </a:r>
            <a:endParaRPr lang="en-US" altLang="zh-CN" sz="2200" dirty="0"/>
          </a:p>
          <a:p>
            <a:pPr>
              <a:buNone/>
            </a:pPr>
            <a:r>
              <a:rPr lang="zh-CN" altLang="en-US" sz="2200" dirty="0"/>
              <a:t>     </a:t>
            </a:r>
            <a:r>
              <a:rPr lang="zh-CN" altLang="en-US" sz="2000" b="0" dirty="0">
                <a:latin typeface="楷体" panose="02010609060101010101" pitchFamily="49" charset="-122"/>
                <a:ea typeface="楷体" panose="02010609060101010101" pitchFamily="49" charset="-122"/>
              </a:rPr>
              <a:t>二元对比系数与二元经济结构的强度成反方向变动，二元对比系数越大，两部门的差别越小；反之，两部门差别就越大。二元对比系数理论上处于</a:t>
            </a:r>
            <a:r>
              <a:rPr lang="en-US" altLang="zh-CN" sz="2000" b="0" dirty="0">
                <a:latin typeface="楷体" panose="02010609060101010101" pitchFamily="49" charset="-122"/>
                <a:ea typeface="楷体" panose="02010609060101010101" pitchFamily="49" charset="-122"/>
              </a:rPr>
              <a:t>0~1</a:t>
            </a:r>
            <a:r>
              <a:rPr lang="zh-CN" altLang="en-US" sz="2000" b="0" dirty="0">
                <a:latin typeface="楷体" panose="02010609060101010101" pitchFamily="49" charset="-122"/>
                <a:ea typeface="楷体" panose="02010609060101010101" pitchFamily="49" charset="-122"/>
              </a:rPr>
              <a:t>之间，通常都小于</a:t>
            </a:r>
            <a:r>
              <a:rPr lang="en-US" altLang="zh-CN" sz="2000" b="0" dirty="0">
                <a:latin typeface="楷体" panose="02010609060101010101" pitchFamily="49" charset="-122"/>
                <a:ea typeface="楷体" panose="02010609060101010101" pitchFamily="49" charset="-122"/>
              </a:rPr>
              <a:t>1</a:t>
            </a:r>
            <a:r>
              <a:rPr lang="zh-CN" altLang="en-US" sz="2000" b="0" dirty="0">
                <a:latin typeface="楷体" panose="02010609060101010101" pitchFamily="49" charset="-122"/>
                <a:ea typeface="楷体" panose="02010609060101010101" pitchFamily="49" charset="-122"/>
              </a:rPr>
              <a:t>。通常，发展中国家的二元对比系数值在</a:t>
            </a:r>
            <a:r>
              <a:rPr lang="en-US" altLang="zh-CN" sz="2000" b="0" dirty="0">
                <a:latin typeface="楷体" panose="02010609060101010101" pitchFamily="49" charset="-122"/>
                <a:ea typeface="楷体" panose="02010609060101010101" pitchFamily="49" charset="-122"/>
              </a:rPr>
              <a:t>0.31</a:t>
            </a:r>
            <a:r>
              <a:rPr lang="zh-CN" altLang="en-US" sz="2000" b="0" dirty="0">
                <a:latin typeface="楷体" panose="02010609060101010101" pitchFamily="49" charset="-122"/>
                <a:ea typeface="楷体" panose="02010609060101010101" pitchFamily="49" charset="-122"/>
              </a:rPr>
              <a:t>－</a:t>
            </a:r>
            <a:r>
              <a:rPr lang="en-US" altLang="zh-CN" sz="2000" b="0" dirty="0">
                <a:latin typeface="楷体" panose="02010609060101010101" pitchFamily="49" charset="-122"/>
                <a:ea typeface="楷体" panose="02010609060101010101" pitchFamily="49" charset="-122"/>
              </a:rPr>
              <a:t>0.45</a:t>
            </a:r>
            <a:r>
              <a:rPr lang="zh-CN" altLang="en-US" sz="2000" b="0" dirty="0">
                <a:latin typeface="楷体" panose="02010609060101010101" pitchFamily="49" charset="-122"/>
                <a:ea typeface="楷体" panose="02010609060101010101" pitchFamily="49" charset="-122"/>
              </a:rPr>
              <a:t>之间，发达国家的则一般在</a:t>
            </a:r>
            <a:r>
              <a:rPr lang="en-US" altLang="zh-CN" sz="2000" b="0" dirty="0">
                <a:latin typeface="楷体" panose="02010609060101010101" pitchFamily="49" charset="-122"/>
                <a:ea typeface="楷体" panose="02010609060101010101" pitchFamily="49" charset="-122"/>
              </a:rPr>
              <a:t>0.52</a:t>
            </a:r>
            <a:r>
              <a:rPr lang="zh-CN" altLang="en-US" sz="2000" b="0" dirty="0">
                <a:latin typeface="楷体" panose="02010609060101010101" pitchFamily="49" charset="-122"/>
                <a:ea typeface="楷体" panose="02010609060101010101" pitchFamily="49" charset="-122"/>
              </a:rPr>
              <a:t>－</a:t>
            </a:r>
            <a:r>
              <a:rPr lang="en-US" altLang="zh-CN" sz="2000" b="0" dirty="0">
                <a:latin typeface="楷体" panose="02010609060101010101" pitchFamily="49" charset="-122"/>
                <a:ea typeface="楷体" panose="02010609060101010101" pitchFamily="49" charset="-122"/>
              </a:rPr>
              <a:t>0.86</a:t>
            </a:r>
            <a:r>
              <a:rPr lang="zh-CN" altLang="en-US" sz="2000" b="0" dirty="0">
                <a:latin typeface="楷体" panose="02010609060101010101" pitchFamily="49" charset="-122"/>
                <a:ea typeface="楷体" panose="02010609060101010101" pitchFamily="49" charset="-122"/>
              </a:rPr>
              <a:t>之间。二元对比系数越接近于</a:t>
            </a:r>
            <a:r>
              <a:rPr lang="en-US" altLang="zh-CN" sz="2000" b="0" dirty="0">
                <a:latin typeface="楷体" panose="02010609060101010101" pitchFamily="49" charset="-122"/>
                <a:ea typeface="楷体" panose="02010609060101010101" pitchFamily="49" charset="-122"/>
              </a:rPr>
              <a:t>1</a:t>
            </a:r>
            <a:r>
              <a:rPr lang="zh-CN" altLang="en-US" sz="2000" b="0" dirty="0">
                <a:latin typeface="楷体" panose="02010609060101010101" pitchFamily="49" charset="-122"/>
                <a:ea typeface="楷体" panose="02010609060101010101" pitchFamily="49" charset="-122"/>
              </a:rPr>
              <a:t>，经济的二元性越不显著。其为</a:t>
            </a:r>
            <a:r>
              <a:rPr lang="en-US" altLang="zh-CN" sz="2000" b="0" dirty="0">
                <a:latin typeface="楷体" panose="02010609060101010101" pitchFamily="49" charset="-122"/>
                <a:ea typeface="楷体" panose="02010609060101010101" pitchFamily="49" charset="-122"/>
              </a:rPr>
              <a:t>0</a:t>
            </a:r>
            <a:r>
              <a:rPr lang="zh-CN" altLang="en-US" sz="2000" b="0" dirty="0">
                <a:latin typeface="楷体" panose="02010609060101010101" pitchFamily="49" charset="-122"/>
                <a:ea typeface="楷体" panose="02010609060101010101" pitchFamily="49" charset="-122"/>
              </a:rPr>
              <a:t>时，经济二元性最显著；为</a:t>
            </a:r>
            <a:r>
              <a:rPr lang="en-US" altLang="zh-CN" sz="2000" b="0" dirty="0">
                <a:latin typeface="楷体" panose="02010609060101010101" pitchFamily="49" charset="-122"/>
                <a:ea typeface="楷体" panose="02010609060101010101" pitchFamily="49" charset="-122"/>
              </a:rPr>
              <a:t>1</a:t>
            </a:r>
            <a:r>
              <a:rPr lang="zh-CN" altLang="en-US" sz="2000" b="0" dirty="0">
                <a:latin typeface="楷体" panose="02010609060101010101" pitchFamily="49" charset="-122"/>
                <a:ea typeface="楷体" panose="02010609060101010101" pitchFamily="49" charset="-122"/>
              </a:rPr>
              <a:t>时，农业和非农业的比较劳动生产率相同，二元经济完全转变成了一元经济，经济的二元性消失。</a:t>
            </a:r>
            <a:r>
              <a:rPr lang="zh-CN" altLang="en-US" sz="2200" dirty="0"/>
              <a:t> </a:t>
            </a:r>
            <a:endParaRPr lang="zh-CN" altLang="en-US" sz="2200" dirty="0"/>
          </a:p>
        </p:txBody>
      </p:sp>
      <p:sp>
        <p:nvSpPr>
          <p:cNvPr id="72706" name="Rectangle 3"/>
          <p:cNvSpPr>
            <a:spLocks noGrp="1"/>
          </p:cNvSpPr>
          <p:nvPr/>
        </p:nvSpPr>
        <p:spPr>
          <a:xfrm>
            <a:off x="312420" y="3853815"/>
            <a:ext cx="10137140" cy="283464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en-US" altLang="zh-CN" dirty="0"/>
              <a:t>5</a:t>
            </a:r>
            <a:r>
              <a:rPr lang="zh-CN" altLang="en-US" dirty="0"/>
              <a:t>、二元反差指数</a:t>
            </a:r>
            <a:endParaRPr lang="zh-CN" altLang="en-US" dirty="0"/>
          </a:p>
          <a:p>
            <a:pPr>
              <a:buNone/>
            </a:pPr>
            <a:r>
              <a:rPr lang="zh-CN" altLang="en-US" dirty="0"/>
              <a:t>    </a:t>
            </a:r>
            <a:r>
              <a:rPr lang="en-US" altLang="zh-CN" sz="2000" b="0" dirty="0">
                <a:latin typeface="楷体" panose="02010609060101010101" pitchFamily="49" charset="-122"/>
                <a:ea typeface="楷体" panose="02010609060101010101" pitchFamily="49" charset="-122"/>
              </a:rPr>
              <a:t>——</a:t>
            </a:r>
            <a:r>
              <a:rPr lang="zh-CN" altLang="en-US" sz="2000" b="0" dirty="0">
                <a:ea typeface="楷体" panose="02010609060101010101" pitchFamily="49" charset="-122"/>
              </a:rPr>
              <a:t>指两部门增加值比重与劳动力比重之差的绝对数的平均值</a:t>
            </a:r>
            <a:r>
              <a:rPr lang="zh-CN" altLang="en-US" dirty="0"/>
              <a:t> </a:t>
            </a:r>
            <a:endParaRPr lang="zh-CN" altLang="en-US" dirty="0"/>
          </a:p>
          <a:p>
            <a:pPr>
              <a:buNone/>
            </a:pPr>
            <a:r>
              <a:rPr lang="zh-CN" altLang="en-US" dirty="0"/>
              <a:t>    </a:t>
            </a:r>
            <a:r>
              <a:rPr lang="zh-CN" altLang="en-US" sz="2400" b="0" dirty="0">
                <a:latin typeface="楷体" panose="02010609060101010101" pitchFamily="49" charset="-122"/>
                <a:ea typeface="楷体" panose="02010609060101010101" pitchFamily="49" charset="-122"/>
              </a:rPr>
              <a:t>二元反差指数理论上也在</a:t>
            </a:r>
            <a:r>
              <a:rPr lang="en-US" altLang="zh-CN" sz="2400" b="0" dirty="0">
                <a:latin typeface="楷体" panose="02010609060101010101" pitchFamily="49" charset="-122"/>
                <a:ea typeface="楷体" panose="02010609060101010101" pitchFamily="49" charset="-122"/>
              </a:rPr>
              <a:t>0-1</a:t>
            </a:r>
            <a:r>
              <a:rPr lang="zh-CN" altLang="en-US" sz="2400" b="0" dirty="0">
                <a:latin typeface="楷体" panose="02010609060101010101" pitchFamily="49" charset="-122"/>
                <a:ea typeface="楷体" panose="02010609060101010101" pitchFamily="49" charset="-122"/>
              </a:rPr>
              <a:t>之间，与二元对比系数相反，反差指数越小，两部门的差距越小，经济二元性越不明显，经济水平越高；当二元反差指数为</a:t>
            </a:r>
            <a:r>
              <a:rPr lang="en-US" altLang="zh-CN" sz="2400" b="0" dirty="0">
                <a:latin typeface="楷体" panose="02010609060101010101" pitchFamily="49" charset="-122"/>
                <a:ea typeface="楷体" panose="02010609060101010101" pitchFamily="49" charset="-122"/>
              </a:rPr>
              <a:t>0</a:t>
            </a:r>
            <a:r>
              <a:rPr lang="zh-CN" altLang="en-US" sz="2400" b="0" dirty="0">
                <a:latin typeface="楷体" panose="02010609060101010101" pitchFamily="49" charset="-122"/>
                <a:ea typeface="楷体" panose="02010609060101010101" pitchFamily="49" charset="-122"/>
              </a:rPr>
              <a:t>时，二元经济转变为一元经济，二元性消失。</a:t>
            </a:r>
            <a:endParaRPr lang="zh-CN" altLang="en-US" sz="2400" b="0" dirty="0">
              <a:latin typeface="楷体" panose="02010609060101010101" pitchFamily="49" charset="-122"/>
              <a:ea typeface="楷体" panose="02010609060101010101" pitchFamily="49" charset="-122"/>
            </a:endParaRPr>
          </a:p>
        </p:txBody>
      </p:sp>
      <p:sp>
        <p:nvSpPr>
          <p:cNvPr id="72707" name="Rectangle 4"/>
          <p:cNvSpPr/>
          <p:nvPr/>
        </p:nvSpPr>
        <p:spPr>
          <a:xfrm>
            <a:off x="2843213" y="4902042"/>
            <a:ext cx="3298825" cy="368300"/>
          </a:xfrm>
          <a:prstGeom prst="rect">
            <a:avLst/>
          </a:prstGeom>
          <a:solidFill>
            <a:srgbClr val="FFCCFF"/>
          </a:solidFill>
          <a:ln w="9525">
            <a:noFill/>
          </a:ln>
        </p:spPr>
        <p:txBody>
          <a:bodyPr anchor="ctr">
            <a:spAutoFit/>
          </a:bodyPr>
          <a:p>
            <a:pPr eaLnBrk="0" hangingPunct="0"/>
            <a:r>
              <a:rPr lang="en-US" altLang="zh-CN" dirty="0">
                <a:latin typeface="Arial" panose="020B0604020202020204" pitchFamily="34" charset="0"/>
              </a:rPr>
              <a:t>DCI=(∣</a:t>
            </a:r>
            <a:r>
              <a:rPr lang="en-US" altLang="zh-CN" i="1" dirty="0">
                <a:latin typeface="Arial" panose="020B0604020202020204" pitchFamily="34" charset="0"/>
              </a:rPr>
              <a:t>Y</a:t>
            </a:r>
            <a:r>
              <a:rPr lang="en-US" altLang="zh-CN" baseline="-25000" dirty="0">
                <a:latin typeface="Arial" panose="020B0604020202020204" pitchFamily="34" charset="0"/>
              </a:rPr>
              <a:t>A</a:t>
            </a:r>
            <a:r>
              <a:rPr lang="en-US" altLang="zh-CN" dirty="0">
                <a:latin typeface="Arial" panose="020B0604020202020204" pitchFamily="34" charset="0"/>
              </a:rPr>
              <a:t>-</a:t>
            </a:r>
            <a:r>
              <a:rPr lang="en-US" altLang="zh-CN" i="1" dirty="0">
                <a:latin typeface="Arial" panose="020B0604020202020204" pitchFamily="34" charset="0"/>
              </a:rPr>
              <a:t>L</a:t>
            </a:r>
            <a:r>
              <a:rPr lang="en-US" altLang="zh-CN" baseline="-25000" dirty="0">
                <a:latin typeface="Arial" panose="020B0604020202020204" pitchFamily="34" charset="0"/>
              </a:rPr>
              <a:t>A</a:t>
            </a:r>
            <a:r>
              <a:rPr lang="en-US" altLang="zh-CN" dirty="0">
                <a:latin typeface="Arial" panose="020B0604020202020204" pitchFamily="34" charset="0"/>
              </a:rPr>
              <a:t>∣+∣</a:t>
            </a:r>
            <a:r>
              <a:rPr lang="en-US" altLang="zh-CN" i="1" dirty="0">
                <a:latin typeface="Arial" panose="020B0604020202020204" pitchFamily="34" charset="0"/>
              </a:rPr>
              <a:t>Y</a:t>
            </a:r>
            <a:r>
              <a:rPr lang="en-US" altLang="zh-CN" baseline="-25000" dirty="0">
                <a:latin typeface="Arial" panose="020B0604020202020204" pitchFamily="34" charset="0"/>
              </a:rPr>
              <a:t>N</a:t>
            </a:r>
            <a:r>
              <a:rPr lang="en-US" altLang="zh-CN" dirty="0">
                <a:latin typeface="Arial" panose="020B0604020202020204" pitchFamily="34" charset="0"/>
              </a:rPr>
              <a:t>-</a:t>
            </a:r>
            <a:r>
              <a:rPr lang="en-US" altLang="zh-CN" i="1" dirty="0">
                <a:latin typeface="Arial" panose="020B0604020202020204" pitchFamily="34" charset="0"/>
              </a:rPr>
              <a:t>L</a:t>
            </a:r>
            <a:r>
              <a:rPr lang="en-US" altLang="zh-CN" baseline="-25000" dirty="0">
                <a:latin typeface="Arial" panose="020B0604020202020204" pitchFamily="34" charset="0"/>
              </a:rPr>
              <a:t>N</a:t>
            </a:r>
            <a:r>
              <a:rPr lang="en-US" altLang="zh-CN" dirty="0">
                <a:latin typeface="Arial" panose="020B0604020202020204" pitchFamily="34" charset="0"/>
              </a:rPr>
              <a:t>∣)/2 </a:t>
            </a:r>
            <a:endParaRPr lang="en-US" altLang="zh-CN" dirty="0">
              <a:latin typeface="Arial" panose="020B0604020202020204" pitchFamily="34" charset="0"/>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标题 1"/>
          <p:cNvSpPr>
            <a:spLocks noGrp="1"/>
          </p:cNvSpPr>
          <p:nvPr/>
        </p:nvSpPr>
        <p:spPr>
          <a:xfrm>
            <a:off x="49530" y="207010"/>
            <a:ext cx="8229600" cy="792163"/>
          </a:xfrm>
          <a:prstGeom prst="rect">
            <a:avLst/>
          </a:prstGeom>
          <a:noFill/>
          <a:ln w="9525">
            <a:noFill/>
          </a:ln>
        </p:spPr>
        <p:txBody>
          <a:bodyPr vert="horz" wrap="square" lIns="91440" tIns="45720" rIns="91440" bIns="45720" anchor="ctr"/>
          <a:lstStyle>
            <a:lvl1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cs typeface="+mn-ea"/>
              </a:defRPr>
            </a:lvl1pPr>
            <a:lvl2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2pPr>
            <a:lvl3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3pPr>
            <a:lvl4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4pPr>
            <a:lvl5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5pPr>
            <a:lvl6pPr marL="4572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6pPr>
            <a:lvl7pPr marL="9144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7pPr>
            <a:lvl8pPr marL="13716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8pPr>
            <a:lvl9pPr marL="18288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9pPr>
          </a:lstStyle>
          <a:p>
            <a:r>
              <a:rPr lang="en-US" altLang="zh-CN" dirty="0"/>
              <a:t>6.4 </a:t>
            </a:r>
            <a:r>
              <a:rPr lang="zh-CN" altLang="en-US" dirty="0"/>
              <a:t>投入与产出结构分析</a:t>
            </a:r>
            <a:endParaRPr lang="zh-CN" altLang="en-US" dirty="0"/>
          </a:p>
        </p:txBody>
      </p:sp>
      <p:sp>
        <p:nvSpPr>
          <p:cNvPr id="73731" name="Rectangle 3"/>
          <p:cNvSpPr/>
          <p:nvPr/>
        </p:nvSpPr>
        <p:spPr>
          <a:xfrm>
            <a:off x="621983" y="999173"/>
            <a:ext cx="7273925" cy="583565"/>
          </a:xfrm>
          <a:prstGeom prst="rect">
            <a:avLst/>
          </a:prstGeom>
          <a:noFill/>
          <a:ln w="9525">
            <a:noFill/>
          </a:ln>
        </p:spPr>
        <p:txBody>
          <a:bodyPr>
            <a:spAutoFit/>
          </a:bodyPr>
          <a:p>
            <a:r>
              <a:rPr lang="zh-CN" altLang="en-US" sz="3200" b="1" dirty="0">
                <a:solidFill>
                  <a:srgbClr val="FF6600"/>
                </a:solidFill>
                <a:latin typeface="宋体" panose="02010600030101010101" pitchFamily="2" charset="-122"/>
              </a:rPr>
              <a:t>一、投入产出表结构（如表</a:t>
            </a:r>
            <a:r>
              <a:rPr lang="en-US" altLang="zh-CN" sz="3200" b="1" dirty="0">
                <a:solidFill>
                  <a:srgbClr val="FF6600"/>
                </a:solidFill>
                <a:latin typeface="宋体" panose="02010600030101010101" pitchFamily="2" charset="-122"/>
              </a:rPr>
              <a:t>6-15)</a:t>
            </a:r>
            <a:endParaRPr lang="en-US" altLang="zh-CN" sz="3200" b="1" dirty="0">
              <a:solidFill>
                <a:srgbClr val="FF6600"/>
              </a:solidFill>
              <a:latin typeface="宋体" panose="02010600030101010101" pitchFamily="2" charset="-122"/>
            </a:endParaRPr>
          </a:p>
        </p:txBody>
      </p:sp>
      <p:sp>
        <p:nvSpPr>
          <p:cNvPr id="26629" name="AutoShape 5"/>
          <p:cNvSpPr/>
          <p:nvPr/>
        </p:nvSpPr>
        <p:spPr>
          <a:xfrm>
            <a:off x="732155" y="1923415"/>
            <a:ext cx="8937625" cy="3112135"/>
          </a:xfrm>
          <a:prstGeom prst="cloudCallout">
            <a:avLst>
              <a:gd name="adj1" fmla="val -45856"/>
              <a:gd name="adj2" fmla="val 86486"/>
            </a:avLst>
          </a:prstGeom>
          <a:solidFill>
            <a:srgbClr val="333399"/>
          </a:solidFill>
          <a:ln w="9525">
            <a:noFill/>
          </a:ln>
        </p:spPr>
        <p:txBody>
          <a:bodyPr/>
          <a:p>
            <a:pPr>
              <a:spcBef>
                <a:spcPct val="50000"/>
              </a:spcBef>
            </a:pPr>
            <a:r>
              <a:rPr lang="zh-CN" altLang="en-US" sz="2000" b="1" dirty="0">
                <a:solidFill>
                  <a:srgbClr val="FFFFFF"/>
                </a:solidFill>
                <a:latin typeface="Arial" panose="020B0604020202020204" pitchFamily="34" charset="0"/>
              </a:rPr>
              <a:t>投入产出表根据不同的计量单位，分为实物表和价值表；按不同的范围，分为全国表、地区表、部门表和联合企业表；按模型特性，分为静态表、动态表。此外，还有研究诸如环境保护、人口、资源等特殊问题的投入产出表。</a:t>
            </a:r>
            <a:r>
              <a:rPr lang="zh-CN" altLang="en-US" sz="2000" b="1" dirty="0">
                <a:latin typeface="Arial" panose="020B0604020202020204" pitchFamily="34" charset="0"/>
              </a:rPr>
              <a:t> </a:t>
            </a:r>
            <a:endParaRPr lang="zh-CN" altLang="en-US" sz="2000" b="1" dirty="0">
              <a:latin typeface="Arial" panose="020B0604020202020204" pitchFamily="34" charset="0"/>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9330" name="Picture 2"/>
          <p:cNvPicPr>
            <a:picLocks noChangeAspect="1" noChangeArrowheads="1"/>
          </p:cNvPicPr>
          <p:nvPr/>
        </p:nvPicPr>
        <p:blipFill>
          <a:blip r:embed="rId1"/>
          <a:srcRect/>
          <a:stretch>
            <a:fillRect/>
          </a:stretch>
        </p:blipFill>
        <p:spPr bwMode="auto">
          <a:xfrm>
            <a:off x="4102100" y="2774950"/>
            <a:ext cx="7534275" cy="3705225"/>
          </a:xfrm>
          <a:prstGeom prst="rect">
            <a:avLst/>
          </a:prstGeom>
          <a:noFill/>
          <a:ln w="9525">
            <a:noFill/>
            <a:miter lim="800000"/>
            <a:headEnd/>
            <a:tailEnd/>
          </a:ln>
          <a:effectLst>
            <a:prstShdw prst="shdw17" dist="17961" dir="2700000">
              <a:srgbClr val="9999FF">
                <a:gamma/>
                <a:shade val="60000"/>
                <a:invGamma/>
              </a:srgbClr>
            </a:prstShdw>
          </a:effectLst>
        </p:spPr>
      </p:pic>
      <p:pic>
        <p:nvPicPr>
          <p:cNvPr id="8" name="图片 7"/>
          <p:cNvPicPr>
            <a:picLocks noChangeAspect="1"/>
          </p:cNvPicPr>
          <p:nvPr/>
        </p:nvPicPr>
        <p:blipFill rotWithShape="1">
          <a:blip r:embed="rId2"/>
          <a:srcRect/>
          <a:stretch>
            <a:fillRect/>
          </a:stretch>
        </p:blipFill>
        <p:spPr>
          <a:xfrm>
            <a:off x="508635" y="1010285"/>
            <a:ext cx="3593465" cy="5166360"/>
          </a:xfrm>
          <a:prstGeom prst="rect">
            <a:avLst/>
          </a:prstGeom>
        </p:spPr>
      </p:pic>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3"/>
          <a:stretch>
            <a:fillRect/>
          </a:stretch>
        </p:blipFill>
        <p:spPr>
          <a:xfrm>
            <a:off x="4302125" y="1010285"/>
            <a:ext cx="7133590" cy="19812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5790" name="Group 558"/>
          <p:cNvGraphicFramePr>
            <a:graphicFrameLocks noGrp="1"/>
          </p:cNvGraphicFramePr>
          <p:nvPr/>
        </p:nvGraphicFramePr>
        <p:xfrm>
          <a:off x="531495" y="1003300"/>
          <a:ext cx="10925810" cy="5285740"/>
        </p:xfrm>
        <a:graphic>
          <a:graphicData uri="http://schemas.openxmlformats.org/drawingml/2006/table">
            <a:tbl>
              <a:tblPr>
                <a:effectLst/>
                <a:tableStyleId>{5940675A-B579-460E-94D1-54222C63F5DA}</a:tableStyleId>
              </a:tblPr>
              <a:tblGrid>
                <a:gridCol w="469900"/>
                <a:gridCol w="1270635"/>
                <a:gridCol w="669290"/>
                <a:gridCol w="730885"/>
                <a:gridCol w="699770"/>
                <a:gridCol w="698500"/>
                <a:gridCol w="758825"/>
                <a:gridCol w="668655"/>
                <a:gridCol w="870585"/>
                <a:gridCol w="559435"/>
                <a:gridCol w="699770"/>
                <a:gridCol w="838835"/>
                <a:gridCol w="669925"/>
                <a:gridCol w="589915"/>
                <a:gridCol w="730885"/>
              </a:tblGrid>
              <a:tr h="321945">
                <a:tc rowSpan="2" gridSpan="2">
                  <a:txBody>
                    <a:bodyPr/>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2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2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2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cPr/>
                </a:tc>
                <a:tc gridSpan="4">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中间使用</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gridSpan="6">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最终使用</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rowSpan="2">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进口</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统计误差</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总产出</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r>
              <a:tr h="524510">
                <a:tc vMerge="1" gridSpan="2">
                  <a:tcPr/>
                </a:tc>
                <a:tc vMerge="1" hMerge="1">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第一</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产业</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第二</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产业</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第三</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产业</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合计</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居民</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消费</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政府</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消费</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固定资本</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形成总额</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存货</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增加</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出口</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合计</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c vMerge="1">
                  <a:tcPr/>
                </a:tc>
              </a:tr>
              <a:tr h="323215">
                <a:tc rowSpan="4">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中</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间</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投</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入</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第一产业</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4 637</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10 168</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1 534</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16 339</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10 464</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164</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773</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332</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474</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12 207</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681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714</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28 579</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tr>
              <a:tr h="523240">
                <a:tc vMerge="1">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第二产业</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5 043</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100 613</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23 493</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129 149</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18 936</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40 438</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1 420</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23 902</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84 696</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24 360</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1 074</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190 559</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tr>
              <a:tr h="524510">
                <a:tc vMerge="1">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第三产业</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2 269</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24 677</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19 138</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46 084</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23 171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18 956</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2 421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6 568</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51 297</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1 901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-1 187</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94 293</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tr>
              <a:tr h="524510">
                <a:tc vMerge="1">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合计</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11 948</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135 458</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44 166</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191 572</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52 571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19 120</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43 632</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1 933</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30 944</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148 201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26 942</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601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313 431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440690">
                <a:tc rowSpan="5">
                  <a:txBody>
                    <a:bodyPr/>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最</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初</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投</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入</a:t>
                      </a:r>
                      <a:endParaRPr kumimoji="0" lang="zh-CN" altLang="en-US" sz="1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固定资产折旧</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13 316</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22 519</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23 116</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58 950</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rowSpan="6" gridSpan="9">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2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6" hMerge="1">
                  <a:tcPr/>
                </a:tc>
                <a:tc rowSpan="6" hMerge="1">
                  <a:tcPr/>
                </a:tc>
                <a:tc rowSpan="6" hMerge="1">
                  <a:tcPr/>
                </a:tc>
                <a:tc rowSpan="6" hMerge="1">
                  <a:tcPr/>
                </a:tc>
                <a:tc rowSpan="6" hMerge="1">
                  <a:tcPr/>
                </a:tc>
                <a:tc rowSpan="6" hMerge="1">
                  <a:tcPr/>
                </a:tc>
                <a:tc rowSpan="6" hMerge="1">
                  <a:tcPr/>
                </a:tc>
                <a:tc rowSpan="6" hMerge="1">
                  <a:tcPr/>
                </a:tc>
              </a:tr>
              <a:tr h="322580">
                <a:tc vMerge="1">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劳动者报酬</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545</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10 249</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6 669</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17 462</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gridSpan="9">
                  <a:tcPr/>
                </a:tc>
                <a:tc vMerge="1" hMerge="1">
                  <a:tcPr/>
                </a:tc>
                <a:tc vMerge="1" hMerge="1">
                  <a:tcPr/>
                </a:tc>
                <a:tc vMerge="1" hMerge="1">
                  <a:tcPr/>
                </a:tc>
                <a:tc vMerge="1" hMerge="1">
                  <a:tcPr/>
                </a:tc>
                <a:tc vMerge="1" hMerge="1">
                  <a:tcPr/>
                </a:tc>
                <a:tc vMerge="1" hMerge="1">
                  <a:tcPr/>
                </a:tc>
                <a:tc vMerge="1" hMerge="1">
                  <a:tcPr/>
                </a:tc>
                <a:tc vMerge="1" hMerge="1">
                  <a:tcPr/>
                </a:tc>
              </a:tr>
              <a:tr h="368935">
                <a:tc vMerge="1">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生产税净额</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765</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8 373</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9 603</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18 741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gridSpan="9">
                  <a:tcPr/>
                </a:tc>
                <a:tc vMerge="1" hMerge="1">
                  <a:tcPr/>
                </a:tc>
                <a:tc vMerge="1" hMerge="1">
                  <a:tcPr/>
                </a:tc>
                <a:tc vMerge="1" hMerge="1">
                  <a:tcPr/>
                </a:tc>
                <a:tc vMerge="1" hMerge="1">
                  <a:tcPr/>
                </a:tc>
                <a:tc vMerge="1" hMerge="1">
                  <a:tcPr/>
                </a:tc>
                <a:tc vMerge="1" hMerge="1">
                  <a:tcPr/>
                </a:tc>
                <a:tc vMerge="1" hMerge="1">
                  <a:tcPr/>
                </a:tc>
                <a:tc vMerge="1" hMerge="1">
                  <a:tcPr/>
                </a:tc>
              </a:tr>
              <a:tr h="323215">
                <a:tc vMerge="1">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营业盈余</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2 005</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13 961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10 740</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26 706</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gridSpan="9">
                  <a:tcPr/>
                </a:tc>
                <a:tc vMerge="1" hMerge="1">
                  <a:tcPr/>
                </a:tc>
                <a:tc vMerge="1" hMerge="1">
                  <a:tcPr/>
                </a:tc>
                <a:tc vMerge="1" hMerge="1">
                  <a:tcPr/>
                </a:tc>
                <a:tc vMerge="1" hMerge="1">
                  <a:tcPr/>
                </a:tc>
                <a:tc vMerge="1" hMerge="1">
                  <a:tcPr/>
                </a:tc>
                <a:tc vMerge="1" hMerge="1">
                  <a:tcPr/>
                </a:tc>
                <a:tc vMerge="1" hMerge="1">
                  <a:tcPr/>
                </a:tc>
                <a:tc vMerge="1" hMerge="1">
                  <a:tcPr/>
                </a:tc>
              </a:tr>
              <a:tr h="523875">
                <a:tc vMerge="1">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增加值</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16 630</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55 101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50 127</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121 859</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vMerge="1" gridSpan="9">
                  <a:tcPr/>
                </a:tc>
                <a:tc vMerge="1" hMerge="1">
                  <a:tcPr/>
                </a:tc>
                <a:tc vMerge="1" hMerge="1">
                  <a:tcPr/>
                </a:tc>
                <a:tc vMerge="1" hMerge="1">
                  <a:tcPr/>
                </a:tc>
                <a:tc vMerge="1" hMerge="1">
                  <a:tcPr/>
                </a:tc>
                <a:tc vMerge="1" hMerge="1">
                  <a:tcPr/>
                </a:tc>
                <a:tc vMerge="1" hMerge="1">
                  <a:tcPr/>
                </a:tc>
                <a:tc vMerge="1" hMerge="1">
                  <a:tcPr/>
                </a:tc>
                <a:tc vMerge="1" hMerge="1">
                  <a:tcPr/>
                </a:tc>
              </a:tr>
              <a:tr h="564515">
                <a:tc>
                  <a:txBody>
                    <a:bodyPr/>
                    <a:p>
                      <a:pPr marL="0" marR="0" lvl="0" indent="0" algn="l" defTabSz="914400" rtl="0" eaLnBrk="0" fontAlgn="base" latinLnBrk="0" hangingPunct="0">
                        <a:lnSpc>
                          <a:spcPct val="100000"/>
                        </a:lnSpc>
                        <a:spcBef>
                          <a:spcPct val="30000"/>
                        </a:spcBef>
                        <a:spcAft>
                          <a:spcPct val="30000"/>
                        </a:spcAft>
                        <a:buClr>
                          <a:srgbClr val="00007D"/>
                        </a:buClr>
                        <a:buSzPct val="75000"/>
                        <a:buFont typeface="Wingdings" panose="05000000000000000000" pitchFamily="2" charset="2"/>
                        <a:buNone/>
                      </a:pPr>
                      <a:endParaRPr kumimoji="0" lang="zh-CN" altLang="en-US" sz="12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anchor="ctr"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总投入</a:t>
                      </a:r>
                      <a:endPar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28 579</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190 559</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94 293</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313 431</a:t>
                      </a:r>
                      <a:endPar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gridSpan="9">
                  <a:tcPr/>
                </a:tc>
                <a:tc vMerge="1" hMerge="1">
                  <a:tcPr/>
                </a:tc>
                <a:tc vMerge="1" hMerge="1">
                  <a:tcPr/>
                </a:tc>
                <a:tc vMerge="1" hMerge="1">
                  <a:tcPr/>
                </a:tc>
                <a:tc vMerge="1" hMerge="1">
                  <a:tcPr/>
                </a:tc>
                <a:tc vMerge="1" hMerge="1">
                  <a:tcPr/>
                </a:tc>
                <a:tc vMerge="1" hMerge="1">
                  <a:tcPr/>
                </a:tc>
                <a:tc vMerge="1" hMerge="1">
                  <a:tcPr/>
                </a:tc>
                <a:tc vMerge="1" hMerge="1">
                  <a:tcPr/>
                </a:tc>
              </a:tr>
            </a:tbl>
          </a:graphicData>
        </a:graphic>
      </p:graphicFrame>
      <p:sp>
        <p:nvSpPr>
          <p:cNvPr id="74754" name="Rectangle 4"/>
          <p:cNvSpPr/>
          <p:nvPr/>
        </p:nvSpPr>
        <p:spPr>
          <a:xfrm>
            <a:off x="1568768" y="424339"/>
            <a:ext cx="8718550" cy="368300"/>
          </a:xfrm>
          <a:prstGeom prst="rect">
            <a:avLst/>
          </a:prstGeom>
          <a:noFill/>
          <a:ln w="9525">
            <a:noFill/>
          </a:ln>
        </p:spPr>
        <p:txBody>
          <a:bodyPr wrap="square" anchor="ctr">
            <a:spAutoFit/>
          </a:bodyPr>
          <a:p>
            <a:pPr eaLnBrk="0" hangingPunct="0"/>
            <a:r>
              <a:rPr lang="zh-CN" altLang="en-US" dirty="0">
                <a:latin typeface="黑体" panose="02010609060101010101" charset="-122"/>
                <a:ea typeface="黑体" panose="02010609060101010101" charset="-122"/>
              </a:rPr>
              <a:t>表</a:t>
            </a:r>
            <a:r>
              <a:rPr lang="en-US" altLang="zh-CN" dirty="0">
                <a:latin typeface="黑体" panose="02010609060101010101" charset="-122"/>
                <a:ea typeface="黑体" panose="02010609060101010101" charset="-122"/>
              </a:rPr>
              <a:t>6-16                 </a:t>
            </a:r>
            <a:r>
              <a:rPr lang="zh-CN" altLang="en-US" dirty="0">
                <a:latin typeface="黑体" panose="02010609060101010101" charset="-122"/>
                <a:ea typeface="黑体" panose="02010609060101010101" charset="-122"/>
              </a:rPr>
              <a:t>中国</a:t>
            </a:r>
            <a:r>
              <a:rPr lang="en-US" altLang="zh-CN" dirty="0">
                <a:latin typeface="黑体" panose="02010609060101010101" charset="-122"/>
                <a:ea typeface="黑体" panose="02010609060101010101" charset="-122"/>
              </a:rPr>
              <a:t>2002</a:t>
            </a:r>
            <a:r>
              <a:rPr lang="zh-CN" altLang="en-US" dirty="0">
                <a:latin typeface="黑体" panose="02010609060101010101" charset="-122"/>
                <a:ea typeface="黑体" panose="02010609060101010101" charset="-122"/>
              </a:rPr>
              <a:t>年三部门投入产出表           单位：亿元</a:t>
            </a:r>
            <a:endParaRPr lang="zh-CN" altLang="en-US" dirty="0">
              <a:latin typeface="Arial" panose="020B0604020202020204" pitchFamily="34" charset="0"/>
            </a:endParaRPr>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3"/>
          <p:cNvSpPr>
            <a:spLocks noGrp="1"/>
          </p:cNvSpPr>
          <p:nvPr/>
        </p:nvSpPr>
        <p:spPr>
          <a:xfrm>
            <a:off x="4946015" y="1365885"/>
            <a:ext cx="5951855" cy="5034915"/>
          </a:xfrm>
          <a:prstGeom prst="rect">
            <a:avLst/>
          </a:prstGeom>
          <a:noFill/>
          <a:ln w="9525">
            <a:solidFill>
              <a:srgbClr val="FF3300">
                <a:alpha val="100000"/>
              </a:srgbClr>
            </a:solidFill>
            <a:miter/>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lnSpc>
                <a:spcPct val="90000"/>
              </a:lnSpc>
              <a:buNone/>
            </a:pPr>
            <a:endParaRPr lang="zh-CN" altLang="en-US" dirty="0"/>
          </a:p>
          <a:p>
            <a:pPr>
              <a:lnSpc>
                <a:spcPct val="90000"/>
              </a:lnSpc>
              <a:buNone/>
            </a:pPr>
            <a:r>
              <a:rPr lang="en-US" altLang="zh-CN" dirty="0"/>
              <a:t>——</a:t>
            </a:r>
            <a:r>
              <a:rPr lang="zh-CN" altLang="en-US" dirty="0"/>
              <a:t>表</a:t>
            </a:r>
            <a:r>
              <a:rPr lang="en-US" altLang="zh-CN" dirty="0"/>
              <a:t>6-16</a:t>
            </a:r>
            <a:r>
              <a:rPr lang="zh-CN" altLang="en-US" dirty="0"/>
              <a:t>的平衡关系</a:t>
            </a:r>
            <a:endParaRPr lang="zh-CN" altLang="en-US" dirty="0"/>
          </a:p>
          <a:p>
            <a:r>
              <a:rPr lang="zh-CN" altLang="en-US" sz="2000" dirty="0"/>
              <a:t>    </a:t>
            </a:r>
            <a:r>
              <a:rPr lang="zh-CN" altLang="en-US" sz="2400" dirty="0"/>
              <a:t>总投入</a:t>
            </a:r>
            <a:r>
              <a:rPr lang="en-US" altLang="zh-CN" sz="2400" dirty="0"/>
              <a:t>=</a:t>
            </a:r>
            <a:r>
              <a:rPr lang="zh-CN" altLang="en-US" sz="2400" dirty="0"/>
              <a:t>总产出</a:t>
            </a:r>
            <a:endParaRPr lang="zh-CN" altLang="en-US" sz="2400" dirty="0"/>
          </a:p>
          <a:p>
            <a:r>
              <a:rPr lang="en-US" altLang="zh-CN" sz="2400" dirty="0"/>
              <a:t>    </a:t>
            </a:r>
            <a:r>
              <a:rPr lang="zh-CN" altLang="en-US" sz="2400" dirty="0"/>
              <a:t>各部门总投入</a:t>
            </a:r>
            <a:r>
              <a:rPr lang="en-US" altLang="zh-CN" sz="2400" dirty="0"/>
              <a:t>=</a:t>
            </a:r>
            <a:r>
              <a:rPr lang="zh-CN" altLang="en-US" sz="2400" dirty="0"/>
              <a:t>各部门总产出</a:t>
            </a:r>
            <a:endParaRPr lang="zh-CN" altLang="en-US" sz="2400" dirty="0"/>
          </a:p>
          <a:p>
            <a:r>
              <a:rPr lang="en-US" altLang="zh-CN" sz="2400" dirty="0"/>
              <a:t>    </a:t>
            </a:r>
            <a:r>
              <a:rPr lang="zh-CN" altLang="en-US" sz="2400" dirty="0"/>
              <a:t>中间投入合计</a:t>
            </a:r>
            <a:r>
              <a:rPr lang="en-US" altLang="zh-CN" sz="2400" dirty="0"/>
              <a:t>=</a:t>
            </a:r>
            <a:r>
              <a:rPr lang="zh-CN" altLang="en-US" sz="2400" dirty="0"/>
              <a:t>中间使用合计</a:t>
            </a:r>
            <a:endParaRPr lang="zh-CN" altLang="en-US" sz="2400" dirty="0"/>
          </a:p>
          <a:p>
            <a:r>
              <a:rPr lang="en-US" altLang="zh-CN" sz="2400" dirty="0"/>
              <a:t>    </a:t>
            </a:r>
            <a:r>
              <a:rPr lang="zh-CN" altLang="en-US" sz="2400" dirty="0"/>
              <a:t>中间投入</a:t>
            </a:r>
            <a:r>
              <a:rPr lang="en-US" altLang="zh-CN" sz="2400" dirty="0"/>
              <a:t>+</a:t>
            </a:r>
            <a:r>
              <a:rPr lang="zh-CN" altLang="en-US" sz="2400" dirty="0"/>
              <a:t>最初投入</a:t>
            </a:r>
            <a:r>
              <a:rPr lang="en-US" altLang="zh-CN" sz="2400" dirty="0"/>
              <a:t>=</a:t>
            </a:r>
            <a:r>
              <a:rPr lang="zh-CN" altLang="en-US" sz="2400" dirty="0"/>
              <a:t>总投入</a:t>
            </a:r>
            <a:endParaRPr lang="zh-CN" altLang="en-US" sz="2400" dirty="0"/>
          </a:p>
          <a:p>
            <a:r>
              <a:rPr lang="en-US" altLang="zh-CN" sz="2400" dirty="0"/>
              <a:t>    </a:t>
            </a:r>
            <a:r>
              <a:rPr lang="zh-CN" altLang="en-US" sz="2400" dirty="0"/>
              <a:t>中间使用</a:t>
            </a:r>
            <a:r>
              <a:rPr lang="en-US" altLang="zh-CN" sz="2400" dirty="0"/>
              <a:t>+</a:t>
            </a:r>
            <a:r>
              <a:rPr lang="zh-CN" altLang="en-US" sz="2400" dirty="0"/>
              <a:t>最终使用</a:t>
            </a:r>
            <a:r>
              <a:rPr lang="en-US" altLang="zh-CN" sz="2400" dirty="0"/>
              <a:t>=</a:t>
            </a:r>
            <a:r>
              <a:rPr lang="zh-CN" altLang="en-US" sz="2400" dirty="0"/>
              <a:t>总产出</a:t>
            </a:r>
            <a:endParaRPr lang="zh-CN" altLang="en-US" sz="2400" dirty="0"/>
          </a:p>
          <a:p>
            <a:pPr marL="0" indent="0">
              <a:buNone/>
            </a:pPr>
            <a:endParaRPr lang="zh-CN" altLang="en-US" sz="2400" dirty="0"/>
          </a:p>
          <a:p>
            <a:pPr>
              <a:lnSpc>
                <a:spcPct val="90000"/>
              </a:lnSpc>
              <a:buNone/>
            </a:pPr>
            <a:r>
              <a:rPr lang="zh-CN" altLang="en-US" dirty="0"/>
              <a:t>      </a:t>
            </a:r>
            <a:endParaRPr lang="zh-CN" altLang="en-US" dirty="0"/>
          </a:p>
        </p:txBody>
      </p:sp>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584835" y="925830"/>
            <a:ext cx="4338320" cy="5033010"/>
          </a:xfrm>
          <a:prstGeom prst="rect">
            <a:avLst/>
          </a:prstGeom>
        </p:spPr>
      </p:pic>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3941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03970" y="323364"/>
            <a:ext cx="4373880" cy="553085"/>
          </a:xfrm>
          <a:prstGeom prst="rect">
            <a:avLst/>
          </a:prstGeom>
        </p:spPr>
        <p:txBody>
          <a:bodyPr wrap="none">
            <a:spAutoFit/>
          </a:bodyPr>
          <a:lstStyle/>
          <a:p>
            <a:r>
              <a:rPr lang="zh-CN" altLang="zh-CN" sz="3000" b="1" dirty="0">
                <a:solidFill>
                  <a:schemeClr val="bg1"/>
                </a:solidFill>
              </a:rPr>
              <a:t>投入产出分析的基本原理</a:t>
            </a:r>
            <a:endParaRPr lang="zh-CN" altLang="zh-CN" sz="3000" b="1" dirty="0">
              <a:solidFill>
                <a:schemeClr val="bg1"/>
              </a:solidFill>
            </a:endParaRPr>
          </a:p>
        </p:txBody>
      </p:sp>
      <p:sp>
        <p:nvSpPr>
          <p:cNvPr id="4" name="五边形 1"/>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1"/>
          <p:cNvSpPr/>
          <p:nvPr/>
        </p:nvSpPr>
        <p:spPr bwMode="auto">
          <a:xfrm rot="5400000">
            <a:off x="1248864" y="2410252"/>
            <a:ext cx="909561" cy="1158322"/>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6" name="Freeform 5"/>
          <p:cNvSpPr/>
          <p:nvPr/>
        </p:nvSpPr>
        <p:spPr bwMode="auto">
          <a:xfrm rot="5400000" flipV="1">
            <a:off x="3442667" y="2761217"/>
            <a:ext cx="1015325" cy="390550"/>
          </a:xfrm>
          <a:custGeom>
            <a:avLst/>
            <a:gdLst>
              <a:gd name="T0" fmla="*/ 1281 w 1281"/>
              <a:gd name="T1" fmla="*/ 169 h 338"/>
              <a:gd name="T2" fmla="*/ 991 w 1281"/>
              <a:gd name="T3" fmla="*/ 0 h 338"/>
              <a:gd name="T4" fmla="*/ 991 w 1281"/>
              <a:gd name="T5" fmla="*/ 89 h 338"/>
              <a:gd name="T6" fmla="*/ 0 w 1281"/>
              <a:gd name="T7" fmla="*/ 169 h 338"/>
              <a:gd name="T8" fmla="*/ 991 w 1281"/>
              <a:gd name="T9" fmla="*/ 248 h 338"/>
              <a:gd name="T10" fmla="*/ 991 w 1281"/>
              <a:gd name="T11" fmla="*/ 338 h 338"/>
              <a:gd name="T12" fmla="*/ 1281 w 1281"/>
              <a:gd name="T13" fmla="*/ 169 h 338"/>
            </a:gdLst>
            <a:ahLst/>
            <a:cxnLst>
              <a:cxn ang="0">
                <a:pos x="T0" y="T1"/>
              </a:cxn>
              <a:cxn ang="0">
                <a:pos x="T2" y="T3"/>
              </a:cxn>
              <a:cxn ang="0">
                <a:pos x="T4" y="T5"/>
              </a:cxn>
              <a:cxn ang="0">
                <a:pos x="T6" y="T7"/>
              </a:cxn>
              <a:cxn ang="0">
                <a:pos x="T8" y="T9"/>
              </a:cxn>
              <a:cxn ang="0">
                <a:pos x="T10" y="T11"/>
              </a:cxn>
              <a:cxn ang="0">
                <a:pos x="T12" y="T13"/>
              </a:cxn>
            </a:cxnLst>
            <a:rect l="0" t="0" r="r" b="b"/>
            <a:pathLst>
              <a:path w="1281" h="338">
                <a:moveTo>
                  <a:pt x="1281" y="169"/>
                </a:moveTo>
                <a:lnTo>
                  <a:pt x="991" y="0"/>
                </a:lnTo>
                <a:lnTo>
                  <a:pt x="991" y="89"/>
                </a:lnTo>
                <a:lnTo>
                  <a:pt x="0" y="169"/>
                </a:lnTo>
                <a:lnTo>
                  <a:pt x="991" y="248"/>
                </a:lnTo>
                <a:lnTo>
                  <a:pt x="991" y="338"/>
                </a:lnTo>
                <a:lnTo>
                  <a:pt x="1281" y="169"/>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27" name="圆角矩形 21"/>
          <p:cNvSpPr/>
          <p:nvPr/>
        </p:nvSpPr>
        <p:spPr>
          <a:xfrm>
            <a:off x="1653540" y="1238250"/>
            <a:ext cx="5081270" cy="817880"/>
          </a:xfrm>
          <a:prstGeom prst="roundRect">
            <a:avLst>
              <a:gd name="adj" fmla="val 9584"/>
            </a:avLst>
          </a:prstGeom>
          <a:solidFill>
            <a:srgbClr val="5EC6D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部门间的经济联系</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8" name="组合 27"/>
          <p:cNvGrpSpPr/>
          <p:nvPr/>
        </p:nvGrpSpPr>
        <p:grpSpPr>
          <a:xfrm>
            <a:off x="478155" y="3923030"/>
            <a:ext cx="1968500" cy="1518285"/>
            <a:chOff x="1267851" y="6009267"/>
            <a:chExt cx="2152102" cy="2004433"/>
          </a:xfrm>
        </p:grpSpPr>
        <p:sp>
          <p:nvSpPr>
            <p:cNvPr id="29" name="圆角矩形 15"/>
            <p:cNvSpPr/>
            <p:nvPr/>
          </p:nvSpPr>
          <p:spPr>
            <a:xfrm>
              <a:off x="1267851" y="6009267"/>
              <a:ext cx="2152102" cy="2004433"/>
            </a:xfrm>
            <a:prstGeom prst="roundRect">
              <a:avLst>
                <a:gd name="adj" fmla="val 9690"/>
              </a:avLst>
            </a:prstGeom>
            <a:solidFill>
              <a:srgbClr val="9BBB4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30" name="矩形 29"/>
            <p:cNvSpPr/>
            <p:nvPr/>
          </p:nvSpPr>
          <p:spPr>
            <a:xfrm>
              <a:off x="1312576" y="6268522"/>
              <a:ext cx="2062651" cy="1386588"/>
            </a:xfrm>
            <a:prstGeom prst="rect">
              <a:avLst/>
            </a:prstGeom>
            <a:noFill/>
            <a:effectLst>
              <a:outerShdw blurRad="50800" dist="38100" dir="2700000" algn="tl" rotWithShape="0">
                <a:prstClr val="black">
                  <a:alpha val="40000"/>
                </a:prstClr>
              </a:outerShdw>
            </a:effectLst>
          </p:spPr>
          <p:txBody>
            <a:bodyPr wrap="square">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单向联系和双向联系</a:t>
              </a:r>
              <a:endParaRPr lang="zh-CN" altLang="en-US" sz="2400" dirty="0">
                <a:latin typeface="微软雅黑" panose="020B0503020204020204" pitchFamily="34" charset="-122"/>
                <a:ea typeface="微软雅黑" panose="020B0503020204020204" pitchFamily="34" charset="-122"/>
              </a:endParaRPr>
            </a:p>
          </p:txBody>
        </p:sp>
      </p:gr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20" name="Freeform 9"/>
          <p:cNvSpPr/>
          <p:nvPr/>
        </p:nvSpPr>
        <p:spPr bwMode="auto">
          <a:xfrm rot="5400000">
            <a:off x="5475930" y="2430752"/>
            <a:ext cx="907238" cy="1158322"/>
          </a:xfrm>
          <a:custGeom>
            <a:avLst/>
            <a:gdLst>
              <a:gd name="T0" fmla="*/ 63 w 330"/>
              <a:gd name="T1" fmla="*/ 113 h 289"/>
              <a:gd name="T2" fmla="*/ 141 w 330"/>
              <a:gd name="T3" fmla="*/ 54 h 289"/>
              <a:gd name="T4" fmla="*/ 188 w 330"/>
              <a:gd name="T5" fmla="*/ 37 h 289"/>
              <a:gd name="T6" fmla="*/ 213 w 330"/>
              <a:gd name="T7" fmla="*/ 32 h 289"/>
              <a:gd name="T8" fmla="*/ 226 w 330"/>
              <a:gd name="T9" fmla="*/ 30 h 289"/>
              <a:gd name="T10" fmla="*/ 232 w 330"/>
              <a:gd name="T11" fmla="*/ 29 h 289"/>
              <a:gd name="T12" fmla="*/ 238 w 330"/>
              <a:gd name="T13" fmla="*/ 29 h 289"/>
              <a:gd name="T14" fmla="*/ 239 w 330"/>
              <a:gd name="T15" fmla="*/ 29 h 289"/>
              <a:gd name="T16" fmla="*/ 239 w 330"/>
              <a:gd name="T17" fmla="*/ 0 h 289"/>
              <a:gd name="T18" fmla="*/ 330 w 330"/>
              <a:gd name="T19" fmla="*/ 52 h 289"/>
              <a:gd name="T20" fmla="*/ 239 w 330"/>
              <a:gd name="T21" fmla="*/ 105 h 289"/>
              <a:gd name="T22" fmla="*/ 239 w 330"/>
              <a:gd name="T23" fmla="*/ 76 h 289"/>
              <a:gd name="T24" fmla="*/ 233 w 330"/>
              <a:gd name="T25" fmla="*/ 76 h 289"/>
              <a:gd name="T26" fmla="*/ 228 w 330"/>
              <a:gd name="T27" fmla="*/ 75 h 289"/>
              <a:gd name="T28" fmla="*/ 217 w 330"/>
              <a:gd name="T29" fmla="*/ 75 h 289"/>
              <a:gd name="T30" fmla="*/ 196 w 330"/>
              <a:gd name="T31" fmla="*/ 77 h 289"/>
              <a:gd name="T32" fmla="*/ 155 w 330"/>
              <a:gd name="T33" fmla="*/ 87 h 289"/>
              <a:gd name="T34" fmla="*/ 79 w 330"/>
              <a:gd name="T35" fmla="*/ 130 h 289"/>
              <a:gd name="T36" fmla="*/ 25 w 330"/>
              <a:gd name="T37" fmla="*/ 201 h 289"/>
              <a:gd name="T38" fmla="*/ 2 w 330"/>
              <a:gd name="T39" fmla="*/ 289 h 289"/>
              <a:gd name="T40" fmla="*/ 14 w 330"/>
              <a:gd name="T41" fmla="*/ 196 h 289"/>
              <a:gd name="T42" fmla="*/ 63 w 330"/>
              <a:gd name="T43" fmla="*/ 1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289">
                <a:moveTo>
                  <a:pt x="63" y="113"/>
                </a:moveTo>
                <a:cubicBezTo>
                  <a:pt x="84" y="89"/>
                  <a:pt x="111" y="69"/>
                  <a:pt x="141" y="54"/>
                </a:cubicBezTo>
                <a:cubicBezTo>
                  <a:pt x="156" y="47"/>
                  <a:pt x="172" y="41"/>
                  <a:pt x="188" y="37"/>
                </a:cubicBezTo>
                <a:cubicBezTo>
                  <a:pt x="196" y="35"/>
                  <a:pt x="205" y="33"/>
                  <a:pt x="213" y="32"/>
                </a:cubicBezTo>
                <a:cubicBezTo>
                  <a:pt x="217" y="31"/>
                  <a:pt x="222" y="30"/>
                  <a:pt x="226" y="30"/>
                </a:cubicBezTo>
                <a:cubicBezTo>
                  <a:pt x="228" y="30"/>
                  <a:pt x="230" y="29"/>
                  <a:pt x="232" y="29"/>
                </a:cubicBezTo>
                <a:cubicBezTo>
                  <a:pt x="238" y="29"/>
                  <a:pt x="238" y="29"/>
                  <a:pt x="238" y="29"/>
                </a:cubicBezTo>
                <a:cubicBezTo>
                  <a:pt x="239" y="29"/>
                  <a:pt x="239" y="29"/>
                  <a:pt x="239" y="29"/>
                </a:cubicBezTo>
                <a:cubicBezTo>
                  <a:pt x="239" y="0"/>
                  <a:pt x="239" y="0"/>
                  <a:pt x="239" y="0"/>
                </a:cubicBezTo>
                <a:cubicBezTo>
                  <a:pt x="330" y="52"/>
                  <a:pt x="330" y="52"/>
                  <a:pt x="330" y="52"/>
                </a:cubicBezTo>
                <a:cubicBezTo>
                  <a:pt x="239" y="105"/>
                  <a:pt x="239" y="105"/>
                  <a:pt x="239" y="105"/>
                </a:cubicBezTo>
                <a:cubicBezTo>
                  <a:pt x="239" y="76"/>
                  <a:pt x="239" y="76"/>
                  <a:pt x="239" y="76"/>
                </a:cubicBezTo>
                <a:cubicBezTo>
                  <a:pt x="233" y="76"/>
                  <a:pt x="233" y="76"/>
                  <a:pt x="233" y="76"/>
                </a:cubicBezTo>
                <a:cubicBezTo>
                  <a:pt x="232" y="76"/>
                  <a:pt x="230" y="75"/>
                  <a:pt x="228" y="75"/>
                </a:cubicBezTo>
                <a:cubicBezTo>
                  <a:pt x="224" y="75"/>
                  <a:pt x="221" y="75"/>
                  <a:pt x="217" y="75"/>
                </a:cubicBezTo>
                <a:cubicBezTo>
                  <a:pt x="210" y="76"/>
                  <a:pt x="203" y="76"/>
                  <a:pt x="196" y="77"/>
                </a:cubicBezTo>
                <a:cubicBezTo>
                  <a:pt x="182" y="79"/>
                  <a:pt x="168" y="82"/>
                  <a:pt x="155" y="87"/>
                </a:cubicBezTo>
                <a:cubicBezTo>
                  <a:pt x="127" y="96"/>
                  <a:pt x="102" y="111"/>
                  <a:pt x="79" y="130"/>
                </a:cubicBezTo>
                <a:cubicBezTo>
                  <a:pt x="57" y="150"/>
                  <a:pt x="38" y="174"/>
                  <a:pt x="25" y="201"/>
                </a:cubicBezTo>
                <a:cubicBezTo>
                  <a:pt x="11" y="228"/>
                  <a:pt x="3" y="258"/>
                  <a:pt x="2" y="289"/>
                </a:cubicBezTo>
                <a:cubicBezTo>
                  <a:pt x="0" y="258"/>
                  <a:pt x="4" y="227"/>
                  <a:pt x="14" y="196"/>
                </a:cubicBezTo>
                <a:cubicBezTo>
                  <a:pt x="24" y="166"/>
                  <a:pt x="41" y="138"/>
                  <a:pt x="63" y="113"/>
                </a:cubicBez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grpSp>
        <p:nvGrpSpPr>
          <p:cNvPr id="22" name="组合 21"/>
          <p:cNvGrpSpPr/>
          <p:nvPr/>
        </p:nvGrpSpPr>
        <p:grpSpPr>
          <a:xfrm>
            <a:off x="2656205" y="3923030"/>
            <a:ext cx="2153285" cy="1464945"/>
            <a:chOff x="5098942" y="5970295"/>
            <a:chExt cx="2153150" cy="2043405"/>
          </a:xfrm>
        </p:grpSpPr>
        <p:sp>
          <p:nvSpPr>
            <p:cNvPr id="23" name="圆角矩形 16"/>
            <p:cNvSpPr/>
            <p:nvPr/>
          </p:nvSpPr>
          <p:spPr>
            <a:xfrm>
              <a:off x="5098942" y="5970295"/>
              <a:ext cx="2153150" cy="2043405"/>
            </a:xfrm>
            <a:prstGeom prst="roundRect">
              <a:avLst>
                <a:gd name="adj" fmla="val 9690"/>
              </a:avLst>
            </a:prstGeom>
            <a:solidFill>
              <a:srgbClr val="F26D64"/>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顺联系和逆联系</a:t>
              </a:r>
              <a:endParaRPr lang="zh-CN" altLang="en-US" sz="2400" b="1" dirty="0"/>
            </a:p>
          </p:txBody>
        </p:sp>
        <p:sp>
          <p:nvSpPr>
            <p:cNvPr id="35" name="矩形 34"/>
            <p:cNvSpPr/>
            <p:nvPr/>
          </p:nvSpPr>
          <p:spPr>
            <a:xfrm>
              <a:off x="5301174" y="6268523"/>
              <a:ext cx="1748686" cy="570865"/>
            </a:xfrm>
            <a:prstGeom prst="rect">
              <a:avLst/>
            </a:prstGeom>
            <a:noFill/>
            <a:effectLst>
              <a:outerShdw blurRad="50800" dist="38100" dir="2700000" algn="tl" rotWithShape="0">
                <a:prstClr val="black">
                  <a:alpha val="40000"/>
                </a:prstClr>
              </a:outerShdw>
            </a:effectLst>
          </p:spPr>
          <p:txBody>
            <a:bodyPr wrap="square">
              <a:spAutoFit/>
            </a:bodyPr>
            <a:lstStyle/>
            <a:p>
              <a:pPr algn="ctr">
                <a:lnSpc>
                  <a:spcPct val="130000"/>
                </a:lnSpc>
              </a:pPr>
              <a:endParaRPr lang="zh-CN" altLang="en-US" sz="2400" dirty="0">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5019675" y="3923665"/>
            <a:ext cx="2152015" cy="1464945"/>
            <a:chOff x="10471896" y="6009267"/>
            <a:chExt cx="2152102" cy="2004433"/>
          </a:xfrm>
        </p:grpSpPr>
        <p:sp>
          <p:nvSpPr>
            <p:cNvPr id="37" name="圆角矩形 17"/>
            <p:cNvSpPr/>
            <p:nvPr/>
          </p:nvSpPr>
          <p:spPr>
            <a:xfrm>
              <a:off x="10471896" y="6009267"/>
              <a:ext cx="2152102" cy="2004433"/>
            </a:xfrm>
            <a:prstGeom prst="roundRect">
              <a:avLst>
                <a:gd name="adj" fmla="val 9690"/>
              </a:avLst>
            </a:prstGeom>
            <a:solidFill>
              <a:srgbClr val="85D7F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8" name="矩形 37"/>
            <p:cNvSpPr/>
            <p:nvPr/>
          </p:nvSpPr>
          <p:spPr>
            <a:xfrm>
              <a:off x="10543815" y="6322340"/>
              <a:ext cx="2059295" cy="1437075"/>
            </a:xfrm>
            <a:prstGeom prst="rect">
              <a:avLst/>
            </a:prstGeom>
            <a:noFill/>
            <a:effectLst>
              <a:outerShdw blurRad="50800" dist="38100" dir="2700000" algn="tl" rotWithShape="0">
                <a:prstClr val="black">
                  <a:alpha val="40000"/>
                </a:prstClr>
              </a:outerShdw>
            </a:effectLst>
          </p:spPr>
          <p:txBody>
            <a:bodyPr wrap="square">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直接联系和间接联系</a:t>
              </a:r>
              <a:endParaRPr lang="zh-CN" altLang="en-US" sz="2400" dirty="0">
                <a:latin typeface="微软雅黑" panose="020B0503020204020204" pitchFamily="34" charset="-122"/>
                <a:ea typeface="微软雅黑" panose="020B0503020204020204" pitchFamily="34" charset="-122"/>
              </a:endParaRPr>
            </a:p>
          </p:txBody>
        </p:sp>
      </p:grpSp>
      <p:sp>
        <p:nvSpPr>
          <p:cNvPr id="39" name="矩形 38"/>
          <p:cNvSpPr/>
          <p:nvPr/>
        </p:nvSpPr>
        <p:spPr>
          <a:xfrm>
            <a:off x="7150521" y="6533412"/>
            <a:ext cx="3654697"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 </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
        <p:nvSpPr>
          <p:cNvPr id="5" name="圆角矩形 21"/>
          <p:cNvSpPr/>
          <p:nvPr/>
        </p:nvSpPr>
        <p:spPr>
          <a:xfrm>
            <a:off x="7452360" y="1238250"/>
            <a:ext cx="3745865" cy="817880"/>
          </a:xfrm>
          <a:prstGeom prst="roundRect">
            <a:avLst>
              <a:gd name="adj" fmla="val 9584"/>
            </a:avLst>
          </a:prstGeom>
          <a:solidFill>
            <a:srgbClr val="5EC6D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投入与需求的区分</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Freeform 11"/>
          <p:cNvSpPr/>
          <p:nvPr/>
        </p:nvSpPr>
        <p:spPr bwMode="auto">
          <a:xfrm rot="5400000">
            <a:off x="7760154" y="2431842"/>
            <a:ext cx="909561" cy="1158322"/>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noAutofit/>
          </a:bodyPr>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7" name="Freeform 9"/>
          <p:cNvSpPr/>
          <p:nvPr/>
        </p:nvSpPr>
        <p:spPr bwMode="auto">
          <a:xfrm rot="5400000">
            <a:off x="10011735" y="2411067"/>
            <a:ext cx="907238" cy="1158322"/>
          </a:xfrm>
          <a:custGeom>
            <a:avLst/>
            <a:gdLst>
              <a:gd name="T0" fmla="*/ 63 w 330"/>
              <a:gd name="T1" fmla="*/ 113 h 289"/>
              <a:gd name="T2" fmla="*/ 141 w 330"/>
              <a:gd name="T3" fmla="*/ 54 h 289"/>
              <a:gd name="T4" fmla="*/ 188 w 330"/>
              <a:gd name="T5" fmla="*/ 37 h 289"/>
              <a:gd name="T6" fmla="*/ 213 w 330"/>
              <a:gd name="T7" fmla="*/ 32 h 289"/>
              <a:gd name="T8" fmla="*/ 226 w 330"/>
              <a:gd name="T9" fmla="*/ 30 h 289"/>
              <a:gd name="T10" fmla="*/ 232 w 330"/>
              <a:gd name="T11" fmla="*/ 29 h 289"/>
              <a:gd name="T12" fmla="*/ 238 w 330"/>
              <a:gd name="T13" fmla="*/ 29 h 289"/>
              <a:gd name="T14" fmla="*/ 239 w 330"/>
              <a:gd name="T15" fmla="*/ 29 h 289"/>
              <a:gd name="T16" fmla="*/ 239 w 330"/>
              <a:gd name="T17" fmla="*/ 0 h 289"/>
              <a:gd name="T18" fmla="*/ 330 w 330"/>
              <a:gd name="T19" fmla="*/ 52 h 289"/>
              <a:gd name="T20" fmla="*/ 239 w 330"/>
              <a:gd name="T21" fmla="*/ 105 h 289"/>
              <a:gd name="T22" fmla="*/ 239 w 330"/>
              <a:gd name="T23" fmla="*/ 76 h 289"/>
              <a:gd name="T24" fmla="*/ 233 w 330"/>
              <a:gd name="T25" fmla="*/ 76 h 289"/>
              <a:gd name="T26" fmla="*/ 228 w 330"/>
              <a:gd name="T27" fmla="*/ 75 h 289"/>
              <a:gd name="T28" fmla="*/ 217 w 330"/>
              <a:gd name="T29" fmla="*/ 75 h 289"/>
              <a:gd name="T30" fmla="*/ 196 w 330"/>
              <a:gd name="T31" fmla="*/ 77 h 289"/>
              <a:gd name="T32" fmla="*/ 155 w 330"/>
              <a:gd name="T33" fmla="*/ 87 h 289"/>
              <a:gd name="T34" fmla="*/ 79 w 330"/>
              <a:gd name="T35" fmla="*/ 130 h 289"/>
              <a:gd name="T36" fmla="*/ 25 w 330"/>
              <a:gd name="T37" fmla="*/ 201 h 289"/>
              <a:gd name="T38" fmla="*/ 2 w 330"/>
              <a:gd name="T39" fmla="*/ 289 h 289"/>
              <a:gd name="T40" fmla="*/ 14 w 330"/>
              <a:gd name="T41" fmla="*/ 196 h 289"/>
              <a:gd name="T42" fmla="*/ 63 w 330"/>
              <a:gd name="T43" fmla="*/ 1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289">
                <a:moveTo>
                  <a:pt x="63" y="113"/>
                </a:moveTo>
                <a:cubicBezTo>
                  <a:pt x="84" y="89"/>
                  <a:pt x="111" y="69"/>
                  <a:pt x="141" y="54"/>
                </a:cubicBezTo>
                <a:cubicBezTo>
                  <a:pt x="156" y="47"/>
                  <a:pt x="172" y="41"/>
                  <a:pt x="188" y="37"/>
                </a:cubicBezTo>
                <a:cubicBezTo>
                  <a:pt x="196" y="35"/>
                  <a:pt x="205" y="33"/>
                  <a:pt x="213" y="32"/>
                </a:cubicBezTo>
                <a:cubicBezTo>
                  <a:pt x="217" y="31"/>
                  <a:pt x="222" y="30"/>
                  <a:pt x="226" y="30"/>
                </a:cubicBezTo>
                <a:cubicBezTo>
                  <a:pt x="228" y="30"/>
                  <a:pt x="230" y="29"/>
                  <a:pt x="232" y="29"/>
                </a:cubicBezTo>
                <a:cubicBezTo>
                  <a:pt x="238" y="29"/>
                  <a:pt x="238" y="29"/>
                  <a:pt x="238" y="29"/>
                </a:cubicBezTo>
                <a:cubicBezTo>
                  <a:pt x="239" y="29"/>
                  <a:pt x="239" y="29"/>
                  <a:pt x="239" y="29"/>
                </a:cubicBezTo>
                <a:cubicBezTo>
                  <a:pt x="239" y="0"/>
                  <a:pt x="239" y="0"/>
                  <a:pt x="239" y="0"/>
                </a:cubicBezTo>
                <a:cubicBezTo>
                  <a:pt x="330" y="52"/>
                  <a:pt x="330" y="52"/>
                  <a:pt x="330" y="52"/>
                </a:cubicBezTo>
                <a:cubicBezTo>
                  <a:pt x="239" y="105"/>
                  <a:pt x="239" y="105"/>
                  <a:pt x="239" y="105"/>
                </a:cubicBezTo>
                <a:cubicBezTo>
                  <a:pt x="239" y="76"/>
                  <a:pt x="239" y="76"/>
                  <a:pt x="239" y="76"/>
                </a:cubicBezTo>
                <a:cubicBezTo>
                  <a:pt x="233" y="76"/>
                  <a:pt x="233" y="76"/>
                  <a:pt x="233" y="76"/>
                </a:cubicBezTo>
                <a:cubicBezTo>
                  <a:pt x="232" y="76"/>
                  <a:pt x="230" y="75"/>
                  <a:pt x="228" y="75"/>
                </a:cubicBezTo>
                <a:cubicBezTo>
                  <a:pt x="224" y="75"/>
                  <a:pt x="221" y="75"/>
                  <a:pt x="217" y="75"/>
                </a:cubicBezTo>
                <a:cubicBezTo>
                  <a:pt x="210" y="76"/>
                  <a:pt x="203" y="76"/>
                  <a:pt x="196" y="77"/>
                </a:cubicBezTo>
                <a:cubicBezTo>
                  <a:pt x="182" y="79"/>
                  <a:pt x="168" y="82"/>
                  <a:pt x="155" y="87"/>
                </a:cubicBezTo>
                <a:cubicBezTo>
                  <a:pt x="127" y="96"/>
                  <a:pt x="102" y="111"/>
                  <a:pt x="79" y="130"/>
                </a:cubicBezTo>
                <a:cubicBezTo>
                  <a:pt x="57" y="150"/>
                  <a:pt x="38" y="174"/>
                  <a:pt x="25" y="201"/>
                </a:cubicBezTo>
                <a:cubicBezTo>
                  <a:pt x="11" y="228"/>
                  <a:pt x="3" y="258"/>
                  <a:pt x="2" y="289"/>
                </a:cubicBezTo>
                <a:cubicBezTo>
                  <a:pt x="0" y="258"/>
                  <a:pt x="4" y="227"/>
                  <a:pt x="14" y="196"/>
                </a:cubicBezTo>
                <a:cubicBezTo>
                  <a:pt x="24" y="166"/>
                  <a:pt x="41" y="138"/>
                  <a:pt x="63" y="113"/>
                </a:cubicBez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
            <a:endParaRPr lang="zh-CN" altLang="en-US" b="1">
              <a:latin typeface="微软雅黑" panose="020B0503020204020204" pitchFamily="34" charset="-122"/>
              <a:ea typeface="微软雅黑" panose="020B0503020204020204" pitchFamily="34" charset="-122"/>
            </a:endParaRPr>
          </a:p>
        </p:txBody>
      </p:sp>
      <p:grpSp>
        <p:nvGrpSpPr>
          <p:cNvPr id="8" name="组合 7"/>
          <p:cNvGrpSpPr/>
          <p:nvPr/>
        </p:nvGrpSpPr>
        <p:grpSpPr>
          <a:xfrm>
            <a:off x="7370445" y="3923665"/>
            <a:ext cx="1968864" cy="1518285"/>
            <a:chOff x="1267157" y="6010105"/>
            <a:chExt cx="2152500" cy="2004433"/>
          </a:xfrm>
        </p:grpSpPr>
        <p:sp>
          <p:nvSpPr>
            <p:cNvPr id="9" name="圆角矩形 15"/>
            <p:cNvSpPr/>
            <p:nvPr/>
          </p:nvSpPr>
          <p:spPr>
            <a:xfrm>
              <a:off x="1267157" y="6010105"/>
              <a:ext cx="2152102" cy="2004433"/>
            </a:xfrm>
            <a:prstGeom prst="roundRect">
              <a:avLst>
                <a:gd name="adj" fmla="val 9690"/>
              </a:avLst>
            </a:prstGeom>
            <a:solidFill>
              <a:srgbClr val="9BBB4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latin typeface="微软雅黑" panose="020B0503020204020204" pitchFamily="34" charset="-122"/>
                <a:ea typeface="微软雅黑" panose="020B0503020204020204" pitchFamily="34" charset="-122"/>
              </a:endParaRPr>
            </a:p>
          </p:txBody>
        </p:sp>
        <p:sp>
          <p:nvSpPr>
            <p:cNvPr id="10" name="矩形 9"/>
            <p:cNvSpPr/>
            <p:nvPr/>
          </p:nvSpPr>
          <p:spPr>
            <a:xfrm>
              <a:off x="1357006" y="6479779"/>
              <a:ext cx="2062651" cy="753653"/>
            </a:xfrm>
            <a:prstGeom prst="rect">
              <a:avLst/>
            </a:prstGeom>
            <a:noFill/>
            <a:effectLst>
              <a:outerShdw blurRad="50800" dist="38100" dir="2700000" algn="tl" rotWithShape="0">
                <a:prstClr val="black">
                  <a:alpha val="40000"/>
                </a:prstClr>
              </a:outerShdw>
            </a:effectLst>
          </p:spPr>
          <p:txBody>
            <a:bodyPr wrap="square">
              <a:spAutoFit/>
            </a:bodyPr>
            <a:p>
              <a:pPr algn="ctr">
                <a:lnSpc>
                  <a:spcPct val="130000"/>
                </a:lnSpc>
              </a:pPr>
              <a:r>
                <a:rPr lang="zh-CN" altLang="en-US" sz="2400" dirty="0">
                  <a:latin typeface="微软雅黑" panose="020B0503020204020204" pitchFamily="34" charset="-122"/>
                  <a:ea typeface="微软雅黑" panose="020B0503020204020204" pitchFamily="34" charset="-122"/>
                </a:rPr>
                <a:t>投入的区分</a:t>
              </a:r>
              <a:endParaRPr lang="zh-CN" altLang="en-US" sz="2400" dirty="0">
                <a:latin typeface="微软雅黑" panose="020B0503020204020204" pitchFamily="34" charset="-122"/>
                <a:ea typeface="微软雅黑" panose="020B0503020204020204" pitchFamily="34" charset="-122"/>
              </a:endParaRPr>
            </a:p>
          </p:txBody>
        </p:sp>
      </p:grpSp>
      <p:sp>
        <p:nvSpPr>
          <p:cNvPr id="11" name="圆角矩形 17"/>
          <p:cNvSpPr/>
          <p:nvPr/>
        </p:nvSpPr>
        <p:spPr>
          <a:xfrm>
            <a:off x="9753600" y="3923665"/>
            <a:ext cx="2152015" cy="1464945"/>
          </a:xfrm>
          <a:prstGeom prst="roundRect">
            <a:avLst>
              <a:gd name="adj" fmla="val 9690"/>
            </a:avLst>
          </a:prstGeom>
          <a:solidFill>
            <a:srgbClr val="85D7F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dirty="0">
              <a:latin typeface="微软雅黑" panose="020B0503020204020204" pitchFamily="34" charset="-122"/>
              <a:ea typeface="微软雅黑" panose="020B0503020204020204" pitchFamily="34" charset="-122"/>
            </a:endParaRPr>
          </a:p>
        </p:txBody>
      </p:sp>
      <p:sp>
        <p:nvSpPr>
          <p:cNvPr id="12" name="矩形 11"/>
          <p:cNvSpPr/>
          <p:nvPr/>
        </p:nvSpPr>
        <p:spPr>
          <a:xfrm>
            <a:off x="9886584" y="4279426"/>
            <a:ext cx="1886680" cy="570865"/>
          </a:xfrm>
          <a:prstGeom prst="rect">
            <a:avLst/>
          </a:prstGeom>
          <a:noFill/>
          <a:effectLst>
            <a:outerShdw blurRad="50800" dist="38100" dir="2700000" algn="tl" rotWithShape="0">
              <a:prstClr val="black">
                <a:alpha val="40000"/>
              </a:prstClr>
            </a:outerShdw>
          </a:effectLst>
        </p:spPr>
        <p:txBody>
          <a:bodyPr wrap="square">
            <a:spAutoFit/>
          </a:bodyPr>
          <a:p>
            <a:pPr algn="ctr">
              <a:lnSpc>
                <a:spcPct val="130000"/>
              </a:lnSpc>
            </a:pPr>
            <a:r>
              <a:rPr lang="zh-CN" altLang="en-US" sz="2400" dirty="0">
                <a:latin typeface="微软雅黑" panose="020B0503020204020204" pitchFamily="34" charset="-122"/>
                <a:ea typeface="微软雅黑" panose="020B0503020204020204" pitchFamily="34" charset="-122"/>
              </a:rPr>
              <a:t>需求的区分</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9690" y="184150"/>
            <a:ext cx="8555990" cy="645160"/>
          </a:xfrm>
          <a:prstGeom prst="rect">
            <a:avLst/>
          </a:prstGeom>
          <a:noFill/>
        </p:spPr>
        <p:txBody>
          <a:bodyPr wrap="square" rtlCol="0">
            <a:spAutoFit/>
          </a:bodyPr>
          <a:p>
            <a:r>
              <a:rPr lang="en-US" altLang="zh-CN" sz="3600" dirty="0">
                <a:solidFill>
                  <a:srgbClr val="000000"/>
                </a:solidFill>
                <a:latin typeface="Arial" panose="020B0604020202020204" pitchFamily="34" charset="0"/>
                <a:ea typeface="宋体" panose="02010600030101010101" pitchFamily="2" charset="-122"/>
                <a:cs typeface="+mn-ea"/>
                <a:sym typeface="+mn-ea"/>
              </a:rPr>
              <a:t>1</a:t>
            </a:r>
            <a:r>
              <a:rPr lang="zh-CN" altLang="en-US" sz="3600" dirty="0">
                <a:solidFill>
                  <a:srgbClr val="000000"/>
                </a:solidFill>
                <a:latin typeface="Arial" panose="020B0604020202020204" pitchFamily="34" charset="0"/>
                <a:ea typeface="宋体" panose="02010600030101010101" pitchFamily="2" charset="-122"/>
                <a:cs typeface="+mn-ea"/>
                <a:sym typeface="+mn-ea"/>
              </a:rPr>
              <a:t>、衡量产业结构水平的主要指标</a:t>
            </a:r>
            <a:endParaRPr lang="zh-CN" altLang="en-US" sz="3600"/>
          </a:p>
        </p:txBody>
      </p:sp>
      <p:sp>
        <p:nvSpPr>
          <p:cNvPr id="38915" name="AutoShape 5"/>
          <p:cNvSpPr/>
          <p:nvPr/>
        </p:nvSpPr>
        <p:spPr>
          <a:xfrm>
            <a:off x="993140" y="941705"/>
            <a:ext cx="6490970" cy="1165225"/>
          </a:xfrm>
          <a:prstGeom prst="roundRect">
            <a:avLst>
              <a:gd name="adj" fmla="val 9106"/>
            </a:avLst>
          </a:prstGeom>
          <a:gradFill rotWithShape="1">
            <a:gsLst>
              <a:gs pos="0">
                <a:srgbClr val="699D5F"/>
              </a:gs>
              <a:gs pos="50000">
                <a:srgbClr val="96BB8F"/>
              </a:gs>
              <a:gs pos="100000">
                <a:srgbClr val="699D5F"/>
              </a:gs>
            </a:gsLst>
            <a:lin ang="2700000" scaled="1"/>
            <a:tileRect/>
          </a:gradFill>
          <a:ln w="25400" cap="flat" cmpd="sng">
            <a:solidFill>
              <a:srgbClr val="FFFFFF"/>
            </a:solidFill>
            <a:prstDash val="solid"/>
            <a:headEnd type="none" w="med" len="med"/>
            <a:tailEnd type="none" w="med" len="med"/>
          </a:ln>
        </p:spPr>
        <p:txBody>
          <a:bodyPr wrap="none" anchor="ctr"/>
          <a:p>
            <a:pPr eaLnBrk="0" hangingPunct="0"/>
            <a:r>
              <a:rPr lang="zh-CN" altLang="zh-CN" sz="2800" b="1" dirty="0">
                <a:latin typeface="Arial" panose="020B0604020202020204" pitchFamily="34" charset="0"/>
              </a:rPr>
              <a:t>（</a:t>
            </a:r>
            <a:r>
              <a:rPr lang="en-US" altLang="zh-CN" sz="2800" b="1" dirty="0">
                <a:latin typeface="Arial" panose="020B0604020202020204" pitchFamily="34" charset="0"/>
              </a:rPr>
              <a:t>1</a:t>
            </a:r>
            <a:r>
              <a:rPr lang="zh-CN" altLang="en-US" sz="2800" b="1" dirty="0">
                <a:latin typeface="Arial" panose="020B0604020202020204" pitchFamily="34" charset="0"/>
              </a:rPr>
              <a:t>）第三产业增加值比重及其对比系数</a:t>
            </a:r>
            <a:endParaRPr lang="en-US" altLang="zh-CN" sz="2800" b="1" dirty="0">
              <a:latin typeface="Arial" panose="020B0604020202020204" pitchFamily="34" charset="0"/>
            </a:endParaRPr>
          </a:p>
        </p:txBody>
      </p:sp>
      <p:sp>
        <p:nvSpPr>
          <p:cNvPr id="38916" name="AutoShape 5"/>
          <p:cNvSpPr/>
          <p:nvPr/>
        </p:nvSpPr>
        <p:spPr>
          <a:xfrm>
            <a:off x="1821815" y="2199005"/>
            <a:ext cx="7170420" cy="1176655"/>
          </a:xfrm>
          <a:prstGeom prst="roundRect">
            <a:avLst>
              <a:gd name="adj" fmla="val 9106"/>
            </a:avLst>
          </a:prstGeom>
          <a:gradFill rotWithShape="1">
            <a:gsLst>
              <a:gs pos="0">
                <a:srgbClr val="699D5F"/>
              </a:gs>
              <a:gs pos="50000">
                <a:srgbClr val="96BB8F"/>
              </a:gs>
              <a:gs pos="100000">
                <a:srgbClr val="699D5F"/>
              </a:gs>
            </a:gsLst>
            <a:lin ang="2700000" scaled="1"/>
            <a:tileRect/>
          </a:gradFill>
          <a:ln w="25400" cap="flat" cmpd="sng">
            <a:solidFill>
              <a:srgbClr val="FFFFFF"/>
            </a:solidFill>
            <a:prstDash val="solid"/>
            <a:headEnd type="none" w="med" len="med"/>
            <a:tailEnd type="none" w="med" len="med"/>
          </a:ln>
        </p:spPr>
        <p:txBody>
          <a:bodyPr wrap="none" anchor="ctr"/>
          <a:p>
            <a:pPr eaLnBrk="0" hangingPunct="0"/>
            <a:r>
              <a:rPr lang="zh-CN" altLang="en-US" sz="2800" b="1" dirty="0">
                <a:latin typeface="Arial" panose="020B0604020202020204" pitchFamily="34" charset="0"/>
              </a:rPr>
              <a:t>（</a:t>
            </a:r>
            <a:r>
              <a:rPr lang="en-US" altLang="zh-CN" sz="2800" b="1" dirty="0">
                <a:latin typeface="Arial" panose="020B0604020202020204" pitchFamily="34" charset="0"/>
              </a:rPr>
              <a:t>2</a:t>
            </a:r>
            <a:r>
              <a:rPr lang="zh-CN" altLang="en-US" sz="2800" b="1" dirty="0">
                <a:latin typeface="Arial" panose="020B0604020202020204" pitchFamily="34" charset="0"/>
              </a:rPr>
              <a:t>）新兴产业增加值比重</a:t>
            </a:r>
            <a:r>
              <a:rPr lang="zh-CN" altLang="en-US" dirty="0">
                <a:latin typeface="Arial" panose="020B0604020202020204" pitchFamily="34" charset="0"/>
              </a:rPr>
              <a:t> </a:t>
            </a:r>
            <a:endParaRPr lang="en-US" altLang="zh-CN" dirty="0">
              <a:latin typeface="Arial" panose="020B0604020202020204" pitchFamily="34" charset="0"/>
            </a:endParaRPr>
          </a:p>
        </p:txBody>
      </p:sp>
      <p:sp>
        <p:nvSpPr>
          <p:cNvPr id="38918" name="AutoShape 5"/>
          <p:cNvSpPr/>
          <p:nvPr/>
        </p:nvSpPr>
        <p:spPr>
          <a:xfrm>
            <a:off x="2529840" y="3512820"/>
            <a:ext cx="7948295" cy="1292860"/>
          </a:xfrm>
          <a:prstGeom prst="roundRect">
            <a:avLst>
              <a:gd name="adj" fmla="val 9106"/>
            </a:avLst>
          </a:prstGeom>
          <a:gradFill rotWithShape="1">
            <a:gsLst>
              <a:gs pos="0">
                <a:srgbClr val="699D5F"/>
              </a:gs>
              <a:gs pos="50000">
                <a:srgbClr val="96BB8F"/>
              </a:gs>
              <a:gs pos="100000">
                <a:srgbClr val="699D5F"/>
              </a:gs>
            </a:gsLst>
            <a:lin ang="2700000" scaled="1"/>
            <a:tileRect/>
          </a:gradFill>
          <a:ln w="25400" cap="flat" cmpd="sng">
            <a:solidFill>
              <a:srgbClr val="FFFFFF"/>
            </a:solidFill>
            <a:prstDash val="solid"/>
            <a:headEnd type="none" w="med" len="med"/>
            <a:tailEnd type="none" w="med" len="med"/>
          </a:ln>
        </p:spPr>
        <p:txBody>
          <a:bodyPr wrap="none" anchor="ctr"/>
          <a:p>
            <a:pPr algn="ctr" eaLnBrk="0" hangingPunct="0"/>
            <a:r>
              <a:rPr lang="zh-CN" altLang="en-US" sz="2800" b="1" dirty="0">
                <a:latin typeface="Arial" panose="020B0604020202020204" pitchFamily="34" charset="0"/>
              </a:rPr>
              <a:t>（</a:t>
            </a:r>
            <a:r>
              <a:rPr lang="en-US" altLang="zh-CN" sz="2800" b="1" dirty="0">
                <a:latin typeface="Arial" panose="020B0604020202020204" pitchFamily="34" charset="0"/>
              </a:rPr>
              <a:t>3</a:t>
            </a:r>
            <a:r>
              <a:rPr lang="zh-CN" altLang="en-US" sz="2800" b="1" dirty="0">
                <a:latin typeface="Arial" panose="020B0604020202020204" pitchFamily="34" charset="0"/>
              </a:rPr>
              <a:t>）技术密集型产业增加值比重和</a:t>
            </a:r>
            <a:endParaRPr lang="zh-CN" altLang="en-US" sz="2800" b="1" dirty="0">
              <a:latin typeface="Arial" panose="020B0604020202020204" pitchFamily="34" charset="0"/>
            </a:endParaRPr>
          </a:p>
          <a:p>
            <a:pPr algn="ctr" eaLnBrk="0" hangingPunct="0"/>
            <a:r>
              <a:rPr lang="zh-CN" altLang="en-US" sz="2800" b="1" dirty="0">
                <a:latin typeface="Arial" panose="020B0604020202020204" pitchFamily="34" charset="0"/>
              </a:rPr>
              <a:t>技术集约化程度系数</a:t>
            </a:r>
            <a:r>
              <a:rPr lang="zh-CN" altLang="en-US" sz="2800" dirty="0">
                <a:latin typeface="Arial" panose="020B0604020202020204" pitchFamily="34" charset="0"/>
              </a:rPr>
              <a:t> </a:t>
            </a:r>
            <a:endParaRPr lang="en-US" altLang="zh-CN" sz="2800" dirty="0">
              <a:latin typeface="Arial" panose="020B0604020202020204" pitchFamily="34" charset="0"/>
            </a:endParaRPr>
          </a:p>
        </p:txBody>
      </p:sp>
      <p:sp>
        <p:nvSpPr>
          <p:cNvPr id="38917" name="AutoShape 5"/>
          <p:cNvSpPr/>
          <p:nvPr/>
        </p:nvSpPr>
        <p:spPr>
          <a:xfrm>
            <a:off x="3596005" y="4980940"/>
            <a:ext cx="8235950" cy="1384935"/>
          </a:xfrm>
          <a:prstGeom prst="roundRect">
            <a:avLst>
              <a:gd name="adj" fmla="val 9106"/>
            </a:avLst>
          </a:prstGeom>
          <a:gradFill rotWithShape="1">
            <a:gsLst>
              <a:gs pos="0">
                <a:srgbClr val="699D5F"/>
              </a:gs>
              <a:gs pos="50000">
                <a:srgbClr val="96BB8F"/>
              </a:gs>
              <a:gs pos="100000">
                <a:srgbClr val="699D5F"/>
              </a:gs>
            </a:gsLst>
            <a:lin ang="2700000" scaled="1"/>
            <a:tileRect/>
          </a:gradFill>
          <a:ln w="25400" cap="flat" cmpd="sng">
            <a:solidFill>
              <a:srgbClr val="FFFFFF"/>
            </a:solidFill>
            <a:prstDash val="solid"/>
            <a:headEnd type="none" w="med" len="med"/>
            <a:tailEnd type="none" w="med" len="med"/>
          </a:ln>
        </p:spPr>
        <p:txBody>
          <a:bodyPr wrap="none" anchor="ctr"/>
          <a:p>
            <a:pPr algn="ctr" eaLnBrk="0" hangingPunct="0"/>
            <a:r>
              <a:rPr lang="en-US" altLang="zh-CN" sz="2800" b="1" dirty="0">
                <a:solidFill>
                  <a:srgbClr val="FFFFFF"/>
                </a:solidFill>
                <a:latin typeface="Arial" panose="020B0604020202020204" pitchFamily="34" charset="0"/>
              </a:rPr>
              <a:t>……</a:t>
            </a:r>
            <a:endParaRPr lang="en-US" altLang="zh-CN" sz="2800" b="1" dirty="0">
              <a:solidFill>
                <a:srgbClr val="FFFFFF"/>
              </a:solidFill>
              <a:latin typeface="Arial" panose="020B0604020202020204" pitchFamily="34" charset="0"/>
            </a:endParaRPr>
          </a:p>
        </p:txBody>
      </p:sp>
      <p:sp>
        <p:nvSpPr>
          <p:cNvPr id="3" name="灯片编号占位符 2"/>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4" name="矩形 3"/>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6" name="Rectangle 2"/>
          <p:cNvSpPr>
            <a:spLocks noGrp="1"/>
          </p:cNvSpPr>
          <p:nvPr/>
        </p:nvSpPr>
        <p:spPr>
          <a:xfrm>
            <a:off x="115570" y="259715"/>
            <a:ext cx="8229600" cy="792163"/>
          </a:xfrm>
          <a:prstGeom prst="rect">
            <a:avLst/>
          </a:prstGeom>
          <a:noFill/>
          <a:ln w="9525">
            <a:noFill/>
          </a:ln>
        </p:spPr>
        <p:txBody>
          <a:bodyPr vert="horz" wrap="square" lIns="91440" tIns="45720" rIns="91440" bIns="45720" anchor="ctr"/>
          <a:lstStyle>
            <a:lvl1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cs typeface="+mn-ea"/>
              </a:defRPr>
            </a:lvl1pPr>
            <a:lvl2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2pPr>
            <a:lvl3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3pPr>
            <a:lvl4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4pPr>
            <a:lvl5pPr algn="l" rtl="0" eaLnBrk="0" fontAlgn="base" hangingPunct="0">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5pPr>
            <a:lvl6pPr marL="4572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6pPr>
            <a:lvl7pPr marL="9144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7pPr>
            <a:lvl8pPr marL="13716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8pPr>
            <a:lvl9pPr marL="1828800" algn="l" rtl="0" fontAlgn="base">
              <a:lnSpc>
                <a:spcPct val="80000"/>
              </a:lnSpc>
              <a:spcBef>
                <a:spcPct val="0"/>
              </a:spcBef>
              <a:spcAft>
                <a:spcPct val="0"/>
              </a:spcAft>
              <a:defRPr sz="3000" b="1">
                <a:solidFill>
                  <a:srgbClr val="CC0000"/>
                </a:solidFill>
                <a:latin typeface="Arial" panose="020B0604020202020204" pitchFamily="34" charset="0"/>
                <a:ea typeface="黑体" panose="02010609060101010101" charset="-122"/>
              </a:defRPr>
            </a:lvl9pPr>
          </a:lstStyle>
          <a:p>
            <a:r>
              <a:rPr lang="zh-CN" altLang="en-US" dirty="0">
                <a:solidFill>
                  <a:srgbClr val="FF6600"/>
                </a:solidFill>
              </a:rPr>
              <a:t>三、投入产出系数</a:t>
            </a:r>
            <a:endParaRPr lang="zh-CN" altLang="en-US" dirty="0">
              <a:solidFill>
                <a:srgbClr val="FF6600"/>
              </a:solidFill>
            </a:endParaRPr>
          </a:p>
        </p:txBody>
      </p:sp>
      <p:sp>
        <p:nvSpPr>
          <p:cNvPr id="23557" name="Rectangle 3"/>
          <p:cNvSpPr>
            <a:spLocks noGrp="1"/>
          </p:cNvSpPr>
          <p:nvPr/>
        </p:nvSpPr>
        <p:spPr>
          <a:xfrm>
            <a:off x="904875" y="838835"/>
            <a:ext cx="8229600" cy="338709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zh-CN" altLang="en-US" dirty="0"/>
              <a:t>（一）直接消耗和完全消耗系数</a:t>
            </a:r>
            <a:endParaRPr lang="zh-CN" altLang="en-US" dirty="0"/>
          </a:p>
          <a:p>
            <a:pPr>
              <a:buNone/>
            </a:pPr>
            <a:r>
              <a:rPr lang="zh-CN" altLang="en-US" dirty="0"/>
              <a:t>           </a:t>
            </a:r>
            <a:r>
              <a:rPr lang="zh-CN" altLang="en-US" b="0" dirty="0"/>
              <a:t>直接消耗系数</a:t>
            </a:r>
            <a:endParaRPr lang="zh-CN" altLang="en-US" b="0" dirty="0"/>
          </a:p>
          <a:p>
            <a:pPr>
              <a:buNone/>
            </a:pPr>
            <a:endParaRPr lang="zh-CN" altLang="en-US" b="0" dirty="0"/>
          </a:p>
          <a:p>
            <a:pPr>
              <a:buNone/>
            </a:pPr>
            <a:r>
              <a:rPr lang="zh-CN" altLang="en-US" b="0" dirty="0"/>
              <a:t>           完全消耗系数</a:t>
            </a:r>
            <a:endParaRPr lang="zh-CN" altLang="en-US" b="0" dirty="0"/>
          </a:p>
        </p:txBody>
      </p:sp>
      <p:graphicFrame>
        <p:nvGraphicFramePr>
          <p:cNvPr id="23554" name="Object 4"/>
          <p:cNvGraphicFramePr/>
          <p:nvPr/>
        </p:nvGraphicFramePr>
        <p:xfrm>
          <a:off x="4508500" y="1407795"/>
          <a:ext cx="2339975" cy="936625"/>
        </p:xfrm>
        <a:graphic>
          <a:graphicData uri="http://schemas.openxmlformats.org/presentationml/2006/ole">
            <mc:AlternateContent xmlns:mc="http://schemas.openxmlformats.org/markup-compatibility/2006">
              <mc:Choice xmlns:v="urn:schemas-microsoft-com:vml" Requires="v">
                <p:oleObj spid="_x0000_s3112" name="" r:id="rId1" imgW="1473200" imgH="469900" progId="Unknown">
                  <p:embed/>
                </p:oleObj>
              </mc:Choice>
              <mc:Fallback>
                <p:oleObj name="" r:id="rId1" imgW="1473200" imgH="469900" progId="Unknown">
                  <p:embed/>
                  <p:pic>
                    <p:nvPicPr>
                      <p:cNvPr id="0" name="图片 3111"/>
                      <p:cNvPicPr/>
                      <p:nvPr/>
                    </p:nvPicPr>
                    <p:blipFill>
                      <a:blip r:embed="rId2"/>
                      <a:stretch>
                        <a:fillRect/>
                      </a:stretch>
                    </p:blipFill>
                    <p:spPr>
                      <a:xfrm>
                        <a:off x="4508500" y="1407795"/>
                        <a:ext cx="2339975" cy="936625"/>
                      </a:xfrm>
                      <a:prstGeom prst="rect">
                        <a:avLst/>
                      </a:prstGeom>
                      <a:solidFill>
                        <a:schemeClr val="folHlink"/>
                      </a:solidFill>
                      <a:ln w="38100">
                        <a:noFill/>
                        <a:miter/>
                      </a:ln>
                    </p:spPr>
                  </p:pic>
                </p:oleObj>
              </mc:Fallback>
            </mc:AlternateContent>
          </a:graphicData>
        </a:graphic>
      </p:graphicFrame>
      <p:graphicFrame>
        <p:nvGraphicFramePr>
          <p:cNvPr id="23555" name="Object 6"/>
          <p:cNvGraphicFramePr/>
          <p:nvPr/>
        </p:nvGraphicFramePr>
        <p:xfrm>
          <a:off x="4508500" y="2639695"/>
          <a:ext cx="5699125" cy="1009650"/>
        </p:xfrm>
        <a:graphic>
          <a:graphicData uri="http://schemas.openxmlformats.org/presentationml/2006/ole">
            <mc:AlternateContent xmlns:mc="http://schemas.openxmlformats.org/markup-compatibility/2006">
              <mc:Choice xmlns:v="urn:schemas-microsoft-com:vml" Requires="v">
                <p:oleObj spid="_x0000_s3113" name="" r:id="rId3" imgW="3251200" imgH="431800" progId="Unknown">
                  <p:embed/>
                </p:oleObj>
              </mc:Choice>
              <mc:Fallback>
                <p:oleObj name="" r:id="rId3" imgW="3251200" imgH="431800" progId="Unknown">
                  <p:embed/>
                  <p:pic>
                    <p:nvPicPr>
                      <p:cNvPr id="0" name="图片 3112"/>
                      <p:cNvPicPr/>
                      <p:nvPr/>
                    </p:nvPicPr>
                    <p:blipFill>
                      <a:blip r:embed="rId4"/>
                      <a:stretch>
                        <a:fillRect/>
                      </a:stretch>
                    </p:blipFill>
                    <p:spPr>
                      <a:xfrm>
                        <a:off x="4508500" y="2639695"/>
                        <a:ext cx="5699125" cy="1009650"/>
                      </a:xfrm>
                      <a:prstGeom prst="rect">
                        <a:avLst/>
                      </a:prstGeom>
                      <a:solidFill>
                        <a:schemeClr val="folHlink"/>
                      </a:solidFill>
                      <a:ln w="38100">
                        <a:noFill/>
                        <a:miter/>
                      </a:ln>
                    </p:spPr>
                  </p:pic>
                </p:oleObj>
              </mc:Fallback>
            </mc:AlternateContent>
          </a:graphicData>
        </a:graphic>
      </p:graphicFrame>
      <p:sp>
        <p:nvSpPr>
          <p:cNvPr id="79874" name="Rectangle 3"/>
          <p:cNvSpPr>
            <a:spLocks noGrp="1"/>
          </p:cNvSpPr>
          <p:nvPr/>
        </p:nvSpPr>
        <p:spPr>
          <a:xfrm>
            <a:off x="431800" y="3567430"/>
            <a:ext cx="9333230" cy="2989580"/>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zh-CN" altLang="en-US" dirty="0"/>
              <a:t>     （二）直接分配和完全分配系数</a:t>
            </a:r>
            <a:endParaRPr lang="en-US" altLang="zh-CN" dirty="0"/>
          </a:p>
          <a:p>
            <a:pPr>
              <a:buNone/>
            </a:pPr>
            <a:r>
              <a:rPr lang="en-US" altLang="zh-CN" dirty="0"/>
              <a:t>       1</a:t>
            </a:r>
            <a:r>
              <a:rPr lang="zh-CN" altLang="en-US" dirty="0"/>
              <a:t>、直接分配系数</a:t>
            </a:r>
            <a:endParaRPr lang="zh-CN" altLang="en-US" dirty="0"/>
          </a:p>
          <a:p>
            <a:pPr>
              <a:buNone/>
            </a:pPr>
            <a:endParaRPr lang="zh-CN" altLang="en-US" dirty="0"/>
          </a:p>
          <a:p>
            <a:pPr>
              <a:buNone/>
            </a:pPr>
            <a:r>
              <a:rPr lang="zh-CN" altLang="en-US" dirty="0"/>
              <a:t>       </a:t>
            </a:r>
            <a:r>
              <a:rPr lang="en-US" altLang="zh-CN" dirty="0"/>
              <a:t>2</a:t>
            </a:r>
            <a:r>
              <a:rPr lang="zh-CN" altLang="en-US" dirty="0"/>
              <a:t>、完全分配系数</a:t>
            </a:r>
            <a:endParaRPr lang="zh-CN" altLang="en-US" dirty="0"/>
          </a:p>
        </p:txBody>
      </p:sp>
      <p:sp>
        <p:nvSpPr>
          <p:cNvPr id="2" name="灯片编号占位符 1"/>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3" name="矩形 2"/>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5"/>
          <a:stretch>
            <a:fillRect/>
          </a:stretch>
        </p:blipFill>
        <p:spPr>
          <a:xfrm>
            <a:off x="4337685" y="4134485"/>
            <a:ext cx="4007485" cy="1057910"/>
          </a:xfrm>
          <a:prstGeom prst="rect">
            <a:avLst/>
          </a:prstGeom>
        </p:spPr>
      </p:pic>
      <p:pic>
        <p:nvPicPr>
          <p:cNvPr id="5" name="图片 4"/>
          <p:cNvPicPr>
            <a:picLocks noChangeAspect="1"/>
          </p:cNvPicPr>
          <p:nvPr/>
        </p:nvPicPr>
        <p:blipFill>
          <a:blip r:embed="rId6"/>
          <a:stretch>
            <a:fillRect/>
          </a:stretch>
        </p:blipFill>
        <p:spPr>
          <a:xfrm>
            <a:off x="4870450" y="5429885"/>
            <a:ext cx="2450465" cy="61087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9" name="Rectangle 3"/>
          <p:cNvSpPr>
            <a:spLocks noGrp="1"/>
          </p:cNvSpPr>
          <p:nvPr/>
        </p:nvSpPr>
        <p:spPr>
          <a:xfrm>
            <a:off x="190500" y="291465"/>
            <a:ext cx="8442325" cy="4443095"/>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endParaRPr lang="zh-CN" altLang="en-US" dirty="0"/>
          </a:p>
          <a:p>
            <a:pPr>
              <a:buNone/>
            </a:pPr>
            <a:r>
              <a:rPr lang="zh-CN" altLang="en-US" dirty="0"/>
              <a:t>        （三）生产的最终需求依赖度系数</a:t>
            </a:r>
            <a:endParaRPr lang="zh-CN" altLang="en-US" dirty="0"/>
          </a:p>
          <a:p>
            <a:pPr>
              <a:buNone/>
            </a:pPr>
            <a:endParaRPr lang="zh-CN" altLang="en-US" dirty="0"/>
          </a:p>
          <a:p>
            <a:pPr>
              <a:buNone/>
            </a:pPr>
            <a:r>
              <a:rPr lang="zh-CN" altLang="en-US" dirty="0"/>
              <a:t>        （四）最终需求对生产的诱发系数</a:t>
            </a:r>
            <a:endParaRPr lang="zh-CN" altLang="en-US" dirty="0"/>
          </a:p>
        </p:txBody>
      </p:sp>
      <p:graphicFrame>
        <p:nvGraphicFramePr>
          <p:cNvPr id="24578" name="Object 4"/>
          <p:cNvGraphicFramePr/>
          <p:nvPr/>
        </p:nvGraphicFramePr>
        <p:xfrm>
          <a:off x="1733868" y="1517650"/>
          <a:ext cx="7056437" cy="647700"/>
        </p:xfrm>
        <a:graphic>
          <a:graphicData uri="http://schemas.openxmlformats.org/presentationml/2006/ole">
            <mc:AlternateContent xmlns:mc="http://schemas.openxmlformats.org/markup-compatibility/2006">
              <mc:Choice xmlns:v="urn:schemas-microsoft-com:vml" Requires="v">
                <p:oleObj spid="_x0000_s3114" name="" r:id="rId1" imgW="5702300" imgH="419100" progId="Unknown">
                  <p:embed/>
                </p:oleObj>
              </mc:Choice>
              <mc:Fallback>
                <p:oleObj name="" r:id="rId1" imgW="5702300" imgH="419100" progId="Unknown">
                  <p:embed/>
                  <p:pic>
                    <p:nvPicPr>
                      <p:cNvPr id="0" name="图片 3113"/>
                      <p:cNvPicPr/>
                      <p:nvPr/>
                    </p:nvPicPr>
                    <p:blipFill>
                      <a:blip r:embed="rId2"/>
                      <a:stretch>
                        <a:fillRect/>
                      </a:stretch>
                    </p:blipFill>
                    <p:spPr>
                      <a:xfrm>
                        <a:off x="1733868" y="1517650"/>
                        <a:ext cx="7056437" cy="647700"/>
                      </a:xfrm>
                      <a:prstGeom prst="rect">
                        <a:avLst/>
                      </a:prstGeom>
                      <a:solidFill>
                        <a:schemeClr val="folHlink"/>
                      </a:solidFill>
                      <a:ln w="38100">
                        <a:noFill/>
                        <a:miter/>
                      </a:ln>
                    </p:spPr>
                  </p:pic>
                </p:oleObj>
              </mc:Fallback>
            </mc:AlternateContent>
          </a:graphicData>
        </a:graphic>
      </p:graphicFrame>
      <p:pic>
        <p:nvPicPr>
          <p:cNvPr id="106501" name="Picture 5"/>
          <p:cNvPicPr>
            <a:picLocks noChangeAspect="1" noChangeArrowheads="1"/>
          </p:cNvPicPr>
          <p:nvPr/>
        </p:nvPicPr>
        <p:blipFill>
          <a:blip r:embed="rId3"/>
          <a:srcRect/>
          <a:stretch>
            <a:fillRect/>
          </a:stretch>
        </p:blipFill>
        <p:spPr bwMode="auto">
          <a:xfrm>
            <a:off x="1733868" y="2764473"/>
            <a:ext cx="2714625" cy="1500188"/>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2" name="文本框 1"/>
          <p:cNvSpPr txBox="1"/>
          <p:nvPr/>
        </p:nvSpPr>
        <p:spPr>
          <a:xfrm>
            <a:off x="928370" y="4514215"/>
            <a:ext cx="6265545" cy="460375"/>
          </a:xfrm>
          <a:prstGeom prst="rect">
            <a:avLst/>
          </a:prstGeom>
          <a:noFill/>
        </p:spPr>
        <p:txBody>
          <a:bodyPr wrap="square" rtlCol="0">
            <a:spAutoFit/>
          </a:bodyPr>
          <a:p>
            <a:r>
              <a:rPr lang="zh-CN" altLang="en-US" sz="2400" b="1" dirty="0">
                <a:latin typeface="宋体" panose="02010600030101010101" pitchFamily="2" charset="-122"/>
                <a:ea typeface="宋体" panose="02010600030101010101" pitchFamily="2" charset="-122"/>
                <a:sym typeface="+mn-ea"/>
              </a:rPr>
              <a:t>（五）部门影响力系数和感应度系数的测定</a:t>
            </a:r>
            <a:endParaRPr lang="zh-CN" altLang="en-US" sz="2400" b="1">
              <a:latin typeface="宋体" panose="02010600030101010101" pitchFamily="2" charset="-122"/>
              <a:ea typeface="宋体" panose="02010600030101010101" pitchFamily="2" charset="-122"/>
            </a:endParaRPr>
          </a:p>
        </p:txBody>
      </p:sp>
      <p:graphicFrame>
        <p:nvGraphicFramePr>
          <p:cNvPr id="25602" name="Object 6"/>
          <p:cNvGraphicFramePr/>
          <p:nvPr/>
        </p:nvGraphicFramePr>
        <p:xfrm>
          <a:off x="1734185" y="5123180"/>
          <a:ext cx="2879725" cy="1008063"/>
        </p:xfrm>
        <a:graphic>
          <a:graphicData uri="http://schemas.openxmlformats.org/presentationml/2006/ole">
            <mc:AlternateContent xmlns:mc="http://schemas.openxmlformats.org/markup-compatibility/2006">
              <mc:Choice xmlns:v="urn:schemas-microsoft-com:vml" Requires="v">
                <p:oleObj spid="_x0000_s3115" name="" r:id="rId4" imgW="2286000" imgH="850900" progId="Unknown">
                  <p:embed/>
                </p:oleObj>
              </mc:Choice>
              <mc:Fallback>
                <p:oleObj name="" r:id="rId4" imgW="2286000" imgH="850900" progId="Unknown">
                  <p:embed/>
                  <p:pic>
                    <p:nvPicPr>
                      <p:cNvPr id="0" name="图片 3114"/>
                      <p:cNvPicPr/>
                      <p:nvPr/>
                    </p:nvPicPr>
                    <p:blipFill>
                      <a:blip r:embed="rId5"/>
                      <a:stretch>
                        <a:fillRect/>
                      </a:stretch>
                    </p:blipFill>
                    <p:spPr>
                      <a:xfrm>
                        <a:off x="1734185" y="5123180"/>
                        <a:ext cx="2879725" cy="1008063"/>
                      </a:xfrm>
                      <a:prstGeom prst="rect">
                        <a:avLst/>
                      </a:prstGeom>
                      <a:solidFill>
                        <a:schemeClr val="folHlink"/>
                      </a:solidFill>
                      <a:ln w="38100">
                        <a:noFill/>
                        <a:miter/>
                      </a:ln>
                    </p:spPr>
                  </p:pic>
                </p:oleObj>
              </mc:Fallback>
            </mc:AlternateContent>
          </a:graphicData>
        </a:graphic>
      </p:graphicFrame>
      <p:graphicFrame>
        <p:nvGraphicFramePr>
          <p:cNvPr id="25603" name="Object 8"/>
          <p:cNvGraphicFramePr/>
          <p:nvPr/>
        </p:nvGraphicFramePr>
        <p:xfrm>
          <a:off x="4971415" y="5123498"/>
          <a:ext cx="3024188" cy="1008062"/>
        </p:xfrm>
        <a:graphic>
          <a:graphicData uri="http://schemas.openxmlformats.org/presentationml/2006/ole">
            <mc:AlternateContent xmlns:mc="http://schemas.openxmlformats.org/markup-compatibility/2006">
              <mc:Choice xmlns:v="urn:schemas-microsoft-com:vml" Requires="v">
                <p:oleObj spid="_x0000_s3116" name="" r:id="rId6" imgW="2286000" imgH="863600" progId="Unknown">
                  <p:embed/>
                </p:oleObj>
              </mc:Choice>
              <mc:Fallback>
                <p:oleObj name="" r:id="rId6" imgW="2286000" imgH="863600" progId="Unknown">
                  <p:embed/>
                  <p:pic>
                    <p:nvPicPr>
                      <p:cNvPr id="0" name="图片 3115"/>
                      <p:cNvPicPr/>
                      <p:nvPr/>
                    </p:nvPicPr>
                    <p:blipFill>
                      <a:blip r:embed="rId7"/>
                      <a:stretch>
                        <a:fillRect/>
                      </a:stretch>
                    </p:blipFill>
                    <p:spPr>
                      <a:xfrm>
                        <a:off x="4971415" y="5123498"/>
                        <a:ext cx="3024188" cy="1008062"/>
                      </a:xfrm>
                      <a:prstGeom prst="rect">
                        <a:avLst/>
                      </a:prstGeom>
                      <a:solidFill>
                        <a:schemeClr val="folHlink"/>
                      </a:solidFill>
                      <a:ln w="38100">
                        <a:noFill/>
                        <a:miter/>
                      </a:ln>
                    </p:spPr>
                  </p:pic>
                </p:oleObj>
              </mc:Fallback>
            </mc:AlternateContent>
          </a:graphicData>
        </a:graphic>
      </p:graphicFrame>
      <p:sp>
        <p:nvSpPr>
          <p:cNvPr id="3" name="灯片编号占位符 2"/>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4" name="矩形 3"/>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3"/>
          <p:cNvSpPr>
            <a:spLocks noGrp="1"/>
          </p:cNvSpPr>
          <p:nvPr/>
        </p:nvSpPr>
        <p:spPr>
          <a:xfrm>
            <a:off x="139383" y="335915"/>
            <a:ext cx="8229600" cy="4176713"/>
          </a:xfrm>
          <a:prstGeom prst="rect">
            <a:avLst/>
          </a:prstGeom>
          <a:noFill/>
          <a:ln w="9525">
            <a:noFill/>
          </a:ln>
        </p:spPr>
        <p:txBody>
          <a:bodyPr vert="horz" wrap="square" lIns="91440" tIns="45720" rIns="91440" bIns="45720" anchor="t"/>
          <a:lstStyle>
            <a:lvl1pPr marL="342900" indent="-342900" algn="l" rtl="0" eaLnBrk="0" fontAlgn="base" hangingPunct="0">
              <a:spcBef>
                <a:spcPct val="30000"/>
              </a:spcBef>
              <a:spcAft>
                <a:spcPct val="30000"/>
              </a:spcAft>
              <a:buClr>
                <a:srgbClr val="00007D"/>
              </a:buClr>
              <a:buSzPct val="75000"/>
              <a:buFont typeface="Wingdings" panose="05000000000000000000" pitchFamily="2" charset="2"/>
              <a:buChar char="n"/>
              <a:defRPr sz="26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30000"/>
              </a:spcBef>
              <a:spcAft>
                <a:spcPct val="30000"/>
              </a:spcAft>
              <a:buClr>
                <a:srgbClr val="9999CC"/>
              </a:buClr>
              <a:buSzPct val="80000"/>
              <a:buFont typeface="Wingdings" panose="05000000000000000000" pitchFamily="2" charset="2"/>
              <a:buChar char="¨"/>
              <a:defRPr sz="24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30000"/>
              </a:spcBef>
              <a:spcAft>
                <a:spcPct val="30000"/>
              </a:spcAft>
              <a:buClr>
                <a:srgbClr val="00007D"/>
              </a:buClr>
              <a:buSzPct val="65000"/>
              <a:buFont typeface="Wingdings" panose="05000000000000000000" pitchFamily="2" charset="2"/>
              <a:buChar char="n"/>
              <a:defRPr sz="20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30000"/>
              </a:spcBef>
              <a:spcAft>
                <a:spcPct val="30000"/>
              </a:spcAft>
              <a:buClr>
                <a:srgbClr val="9999CC"/>
              </a:buClr>
              <a:buSzPct val="70000"/>
              <a:buFont typeface="Wingdings" panose="05000000000000000000" pitchFamily="2" charset="2"/>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5pPr>
            <a:lvl6pPr marL="25146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6pPr>
            <a:lvl7pPr marL="29718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7pPr>
            <a:lvl8pPr marL="34290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8pPr>
            <a:lvl9pPr marL="3886200" indent="-228600" algn="l" rtl="0" fontAlgn="base">
              <a:spcBef>
                <a:spcPct val="30000"/>
              </a:spcBef>
              <a:spcAft>
                <a:spcPct val="30000"/>
              </a:spcAft>
              <a:buClr>
                <a:srgbClr val="00007D"/>
              </a:buClr>
              <a:buFont typeface="Wingdings" panose="05000000000000000000" pitchFamily="2" charset="2"/>
              <a:buChar char="§"/>
              <a:defRPr sz="1600">
                <a:solidFill>
                  <a:srgbClr val="000000"/>
                </a:solidFill>
                <a:latin typeface="Arial" panose="020B0604020202020204" pitchFamily="34" charset="0"/>
                <a:ea typeface="宋体" panose="02010600030101010101" pitchFamily="2" charset="-122"/>
              </a:defRPr>
            </a:lvl9pPr>
          </a:lstStyle>
          <a:p>
            <a:pPr>
              <a:buNone/>
            </a:pPr>
            <a:r>
              <a:rPr lang="zh-CN" altLang="en-US" dirty="0">
                <a:solidFill>
                  <a:srgbClr val="FF6600"/>
                </a:solidFill>
              </a:rPr>
              <a:t>五、投入产出在经济结构分析方面的应用</a:t>
            </a:r>
            <a:endParaRPr lang="zh-CN" altLang="en-US" dirty="0">
              <a:solidFill>
                <a:srgbClr val="FF6600"/>
              </a:solidFill>
            </a:endParaRPr>
          </a:p>
          <a:p>
            <a:pPr>
              <a:buNone/>
            </a:pPr>
            <a:r>
              <a:rPr lang="zh-CN" altLang="en-US" dirty="0"/>
              <a:t>   </a:t>
            </a:r>
            <a:endParaRPr lang="en-US" altLang="zh-CN" dirty="0"/>
          </a:p>
          <a:p>
            <a:pPr>
              <a:buNone/>
            </a:pPr>
            <a:endParaRPr lang="zh-CN" altLang="en-US" dirty="0"/>
          </a:p>
          <a:p>
            <a:pPr>
              <a:buNone/>
            </a:pPr>
            <a:endParaRPr lang="zh-CN" altLang="en-US" dirty="0"/>
          </a:p>
          <a:p>
            <a:pPr>
              <a:buNone/>
            </a:pPr>
            <a:endParaRPr lang="zh-CN" altLang="en-US" dirty="0"/>
          </a:p>
        </p:txBody>
      </p:sp>
      <p:grpSp>
        <p:nvGrpSpPr>
          <p:cNvPr id="11" name="组合 5"/>
          <p:cNvGrpSpPr/>
          <p:nvPr/>
        </p:nvGrpSpPr>
        <p:grpSpPr>
          <a:xfrm>
            <a:off x="139668" y="1331780"/>
            <a:ext cx="4007065" cy="4007065"/>
            <a:chOff x="1624621" y="5219191"/>
            <a:chExt cx="4620708" cy="4620708"/>
          </a:xfrm>
        </p:grpSpPr>
        <p:grpSp>
          <p:nvGrpSpPr>
            <p:cNvPr id="12" name="组合 26"/>
            <p:cNvGrpSpPr/>
            <p:nvPr/>
          </p:nvGrpSpPr>
          <p:grpSpPr>
            <a:xfrm>
              <a:off x="1624621" y="5219191"/>
              <a:ext cx="4620708" cy="4620708"/>
              <a:chOff x="437448" y="1547010"/>
              <a:chExt cx="4315907" cy="4315907"/>
            </a:xfrm>
          </p:grpSpPr>
          <p:sp>
            <p:nvSpPr>
              <p:cNvPr id="14" name="椭圆 13"/>
              <p:cNvSpPr/>
              <p:nvPr/>
            </p:nvSpPr>
            <p:spPr>
              <a:xfrm>
                <a:off x="437448" y="1547010"/>
                <a:ext cx="4315907" cy="4315907"/>
              </a:xfrm>
              <a:prstGeom prst="ellipse">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latin typeface="微软雅黑" panose="020B0503020204020204" pitchFamily="34" charset="-122"/>
                  <a:ea typeface="微软雅黑" panose="020B0503020204020204" pitchFamily="34" charset="-122"/>
                </a:endParaRPr>
              </a:p>
            </p:txBody>
          </p:sp>
          <p:sp>
            <p:nvSpPr>
              <p:cNvPr id="15" name="矩形 9"/>
              <p:cNvSpPr/>
              <p:nvPr/>
            </p:nvSpPr>
            <p:spPr>
              <a:xfrm>
                <a:off x="652747" y="1929951"/>
                <a:ext cx="3885313" cy="840142"/>
              </a:xfrm>
              <a:custGeom>
                <a:avLst/>
                <a:gdLst/>
                <a:ahLst/>
                <a:cxnLst/>
                <a:rect l="l" t="t" r="r" b="b"/>
                <a:pathLst>
                  <a:path w="3885313" h="840142">
                    <a:moveTo>
                      <a:pt x="716872" y="0"/>
                    </a:moveTo>
                    <a:lnTo>
                      <a:pt x="3168441" y="0"/>
                    </a:lnTo>
                    <a:cubicBezTo>
                      <a:pt x="3475507" y="211217"/>
                      <a:pt x="3724433" y="500570"/>
                      <a:pt x="3885313" y="840142"/>
                    </a:cubicBezTo>
                    <a:lnTo>
                      <a:pt x="0" y="840142"/>
                    </a:lnTo>
                    <a:cubicBezTo>
                      <a:pt x="160879" y="500570"/>
                      <a:pt x="409805" y="211217"/>
                      <a:pt x="716872" y="0"/>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600" b="1" dirty="0">
                    <a:solidFill>
                      <a:srgbClr val="595959"/>
                    </a:solidFill>
                    <a:latin typeface="微软雅黑" panose="020B0503020204020204" pitchFamily="34" charset="-122"/>
                    <a:ea typeface="微软雅黑" panose="020B0503020204020204" pitchFamily="34" charset="-122"/>
                  </a:rPr>
                  <a:t>产业结构分析</a:t>
                </a:r>
                <a:endParaRPr lang="zh-CN" altLang="en-US" sz="2600" b="1" dirty="0">
                  <a:solidFill>
                    <a:srgbClr val="595959"/>
                  </a:solidFill>
                  <a:latin typeface="微软雅黑" panose="020B0503020204020204" pitchFamily="34" charset="-122"/>
                  <a:ea typeface="微软雅黑" panose="020B0503020204020204" pitchFamily="34" charset="-122"/>
                </a:endParaRPr>
              </a:p>
            </p:txBody>
          </p:sp>
        </p:grpSp>
        <p:sp>
          <p:nvSpPr>
            <p:cNvPr id="13" name="TextBox 16"/>
            <p:cNvSpPr txBox="1"/>
            <p:nvPr/>
          </p:nvSpPr>
          <p:spPr>
            <a:xfrm>
              <a:off x="2177465" y="6781068"/>
              <a:ext cx="3484750" cy="1382477"/>
            </a:xfrm>
            <a:prstGeom prst="rect">
              <a:avLst/>
            </a:prstGeom>
            <a:noFill/>
          </p:spPr>
          <p:txBody>
            <a:bodyPr wrap="square" rtlCol="0">
              <a:spAutoFit/>
            </a:bodyPr>
            <a:p>
              <a:pPr lvl="0" algn="ctr" defTabSz="1244600">
                <a:lnSpc>
                  <a:spcPct val="150000"/>
                </a:lnSpc>
                <a:spcAft>
                  <a:spcPts val="0"/>
                </a:spcAft>
              </a:pPr>
              <a:r>
                <a:rPr lang="en-US" altLang="zh-CN" sz="2400" b="1" dirty="0">
                  <a:solidFill>
                    <a:schemeClr val="bg1"/>
                  </a:solidFill>
                  <a:latin typeface="微软雅黑" panose="020B0503020204020204" pitchFamily="34" charset="-122"/>
                  <a:ea typeface="微软雅黑" panose="020B0503020204020204" pitchFamily="34" charset="-122"/>
                </a:rPr>
                <a:t>1.</a:t>
              </a:r>
              <a:r>
                <a:rPr lang="zh-CN" altLang="en-US" sz="2400" b="1" dirty="0">
                  <a:solidFill>
                    <a:schemeClr val="bg1"/>
                  </a:solidFill>
                  <a:latin typeface="微软雅黑" panose="020B0503020204020204" pitchFamily="34" charset="-122"/>
                  <a:ea typeface="微软雅黑" panose="020B0503020204020204" pitchFamily="34" charset="-122"/>
                </a:rPr>
                <a:t>两大部类结构分析</a:t>
              </a:r>
              <a:endParaRPr lang="zh-CN" altLang="en-US" sz="2400" b="1" dirty="0">
                <a:solidFill>
                  <a:schemeClr val="bg1"/>
                </a:solidFill>
                <a:latin typeface="微软雅黑" panose="020B0503020204020204" pitchFamily="34" charset="-122"/>
                <a:ea typeface="微软雅黑" panose="020B0503020204020204" pitchFamily="34" charset="-122"/>
              </a:endParaRPr>
            </a:p>
            <a:p>
              <a:pPr lvl="0" algn="ctr" defTabSz="1244600">
                <a:lnSpc>
                  <a:spcPct val="150000"/>
                </a:lnSpc>
                <a:spcAft>
                  <a:spcPts val="0"/>
                </a:spcAft>
              </a:pPr>
              <a:r>
                <a:rPr lang="en-US" altLang="zh-CN" sz="2400" b="1" dirty="0">
                  <a:solidFill>
                    <a:schemeClr val="bg1"/>
                  </a:solidFill>
                  <a:latin typeface="微软雅黑" panose="020B0503020204020204" pitchFamily="34" charset="-122"/>
                  <a:ea typeface="微软雅黑" panose="020B0503020204020204" pitchFamily="34" charset="-122"/>
                </a:rPr>
                <a:t>2.</a:t>
              </a:r>
              <a:r>
                <a:rPr lang="zh-CN" altLang="en-US" sz="2400" b="1" dirty="0">
                  <a:solidFill>
                    <a:schemeClr val="bg1"/>
                  </a:solidFill>
                  <a:latin typeface="微软雅黑" panose="020B0503020204020204" pitchFamily="34" charset="-122"/>
                  <a:ea typeface="微软雅黑" panose="020B0503020204020204" pitchFamily="34" charset="-122"/>
                </a:rPr>
                <a:t>三次产业结构分成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2" name="组合 5"/>
          <p:cNvGrpSpPr/>
          <p:nvPr/>
        </p:nvGrpSpPr>
        <p:grpSpPr>
          <a:xfrm>
            <a:off x="3946493" y="1331780"/>
            <a:ext cx="4007065" cy="4007065"/>
            <a:chOff x="1624621" y="5219191"/>
            <a:chExt cx="4620708" cy="4620708"/>
          </a:xfrm>
        </p:grpSpPr>
        <p:grpSp>
          <p:nvGrpSpPr>
            <p:cNvPr id="3" name="组合 26"/>
            <p:cNvGrpSpPr/>
            <p:nvPr/>
          </p:nvGrpSpPr>
          <p:grpSpPr>
            <a:xfrm>
              <a:off x="1624621" y="5219191"/>
              <a:ext cx="4620708" cy="4620708"/>
              <a:chOff x="437448" y="1547010"/>
              <a:chExt cx="4315907" cy="4315907"/>
            </a:xfrm>
          </p:grpSpPr>
          <p:sp>
            <p:nvSpPr>
              <p:cNvPr id="4" name="椭圆 3"/>
              <p:cNvSpPr/>
              <p:nvPr/>
            </p:nvSpPr>
            <p:spPr>
              <a:xfrm>
                <a:off x="437448" y="1547010"/>
                <a:ext cx="4315907" cy="4315907"/>
              </a:xfrm>
              <a:prstGeom prst="ellipse">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5" name="矩形 9"/>
              <p:cNvSpPr/>
              <p:nvPr/>
            </p:nvSpPr>
            <p:spPr>
              <a:xfrm>
                <a:off x="652747" y="1929951"/>
                <a:ext cx="3885313" cy="840142"/>
              </a:xfrm>
              <a:custGeom>
                <a:avLst/>
                <a:gdLst/>
                <a:ahLst/>
                <a:cxnLst/>
                <a:rect l="l" t="t" r="r" b="b"/>
                <a:pathLst>
                  <a:path w="3885313" h="840142">
                    <a:moveTo>
                      <a:pt x="716872" y="0"/>
                    </a:moveTo>
                    <a:lnTo>
                      <a:pt x="3168441" y="0"/>
                    </a:lnTo>
                    <a:cubicBezTo>
                      <a:pt x="3475507" y="211217"/>
                      <a:pt x="3724433" y="500570"/>
                      <a:pt x="3885313" y="840142"/>
                    </a:cubicBezTo>
                    <a:lnTo>
                      <a:pt x="0" y="840142"/>
                    </a:lnTo>
                    <a:cubicBezTo>
                      <a:pt x="160879" y="500570"/>
                      <a:pt x="409805" y="211217"/>
                      <a:pt x="716872" y="0"/>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rgbClr val="595959"/>
                    </a:solidFill>
                    <a:latin typeface="微软雅黑" panose="020B0503020204020204" pitchFamily="34" charset="-122"/>
                    <a:ea typeface="微软雅黑" panose="020B0503020204020204" pitchFamily="34" charset="-122"/>
                  </a:rPr>
                  <a:t>分配结构分析</a:t>
                </a:r>
                <a:endParaRPr lang="zh-CN" altLang="en-US" sz="2600" b="1" dirty="0">
                  <a:solidFill>
                    <a:srgbClr val="595959"/>
                  </a:solidFill>
                  <a:latin typeface="微软雅黑" panose="020B0503020204020204" pitchFamily="34" charset="-122"/>
                  <a:ea typeface="微软雅黑" panose="020B0503020204020204" pitchFamily="34" charset="-122"/>
                </a:endParaRPr>
              </a:p>
            </p:txBody>
          </p:sp>
        </p:grpSp>
        <p:sp>
          <p:nvSpPr>
            <p:cNvPr id="6" name="TextBox 16"/>
            <p:cNvSpPr txBox="1"/>
            <p:nvPr/>
          </p:nvSpPr>
          <p:spPr>
            <a:xfrm>
              <a:off x="2147443" y="6781068"/>
              <a:ext cx="3866981" cy="2660243"/>
            </a:xfrm>
            <a:prstGeom prst="rect">
              <a:avLst/>
            </a:prstGeom>
            <a:noFill/>
          </p:spPr>
          <p:txBody>
            <a:bodyPr wrap="square" rtlCol="0">
              <a:spAutoFit/>
            </a:bodyPr>
            <a:lstStyle/>
            <a:p>
              <a:pPr lvl="0" algn="ctr" defTabSz="1244600">
                <a:lnSpc>
                  <a:spcPct val="150000"/>
                </a:lnSpc>
                <a:spcAft>
                  <a:spcPts val="0"/>
                </a:spcAft>
              </a:pPr>
              <a:r>
                <a:rPr lang="en-US" altLang="zh-CN" sz="2400" b="1" dirty="0">
                  <a:solidFill>
                    <a:schemeClr val="bg1"/>
                  </a:solidFill>
                  <a:latin typeface="微软雅黑" panose="020B0503020204020204" pitchFamily="34" charset="-122"/>
                  <a:ea typeface="微软雅黑" panose="020B0503020204020204" pitchFamily="34" charset="-122"/>
                </a:rPr>
                <a:t>1.</a:t>
              </a:r>
              <a:r>
                <a:rPr lang="zh-CN" altLang="en-US" sz="2400" b="1" dirty="0">
                  <a:solidFill>
                    <a:schemeClr val="bg1"/>
                  </a:solidFill>
                  <a:latin typeface="微软雅黑" panose="020B0503020204020204" pitchFamily="34" charset="-122"/>
                  <a:ea typeface="微软雅黑" panose="020B0503020204020204" pitchFamily="34" charset="-122"/>
                </a:rPr>
                <a:t>总产品的分配结构分析</a:t>
              </a:r>
              <a:endParaRPr lang="zh-CN" altLang="en-US" sz="2400" b="1" dirty="0">
                <a:solidFill>
                  <a:schemeClr val="bg1"/>
                </a:solidFill>
                <a:latin typeface="微软雅黑" panose="020B0503020204020204" pitchFamily="34" charset="-122"/>
                <a:ea typeface="微软雅黑" panose="020B0503020204020204" pitchFamily="34" charset="-122"/>
              </a:endParaRPr>
            </a:p>
            <a:p>
              <a:pPr lvl="0" algn="ctr" defTabSz="1244600">
                <a:lnSpc>
                  <a:spcPct val="150000"/>
                </a:lnSpc>
                <a:spcAft>
                  <a:spcPts val="0"/>
                </a:spcAft>
              </a:pPr>
              <a:r>
                <a:rPr lang="en-US" altLang="zh-CN" sz="2400" b="1" dirty="0">
                  <a:solidFill>
                    <a:schemeClr val="bg1"/>
                  </a:solidFill>
                  <a:latin typeface="微软雅黑" panose="020B0503020204020204" pitchFamily="34" charset="-122"/>
                  <a:ea typeface="微软雅黑" panose="020B0503020204020204" pitchFamily="34" charset="-122"/>
                </a:rPr>
                <a:t>2.</a:t>
              </a:r>
              <a:r>
                <a:rPr lang="zh-CN" altLang="en-US" sz="2400" b="1" dirty="0">
                  <a:solidFill>
                    <a:schemeClr val="bg1"/>
                  </a:solidFill>
                  <a:latin typeface="微软雅黑" panose="020B0503020204020204" pitchFamily="34" charset="-122"/>
                  <a:ea typeface="微软雅黑" panose="020B0503020204020204" pitchFamily="34" charset="-122"/>
                </a:rPr>
                <a:t>最终产品的分配结构分析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5"/>
          <p:cNvGrpSpPr/>
          <p:nvPr/>
        </p:nvGrpSpPr>
        <p:grpSpPr>
          <a:xfrm>
            <a:off x="7753318" y="1331780"/>
            <a:ext cx="4007065" cy="4007065"/>
            <a:chOff x="1624621" y="5219191"/>
            <a:chExt cx="4620708" cy="4620708"/>
          </a:xfrm>
        </p:grpSpPr>
        <p:grpSp>
          <p:nvGrpSpPr>
            <p:cNvPr id="8" name="组合 26"/>
            <p:cNvGrpSpPr/>
            <p:nvPr/>
          </p:nvGrpSpPr>
          <p:grpSpPr>
            <a:xfrm>
              <a:off x="1624621" y="5219191"/>
              <a:ext cx="4620708" cy="4620708"/>
              <a:chOff x="437448" y="1547010"/>
              <a:chExt cx="4315907" cy="4315907"/>
            </a:xfrm>
          </p:grpSpPr>
          <p:sp>
            <p:nvSpPr>
              <p:cNvPr id="9" name="椭圆 8"/>
              <p:cNvSpPr/>
              <p:nvPr/>
            </p:nvSpPr>
            <p:spPr>
              <a:xfrm>
                <a:off x="437448" y="1547010"/>
                <a:ext cx="4315907" cy="4315907"/>
              </a:xfrm>
              <a:prstGeom prst="ellipse">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0" name="矩形 9"/>
              <p:cNvSpPr/>
              <p:nvPr/>
            </p:nvSpPr>
            <p:spPr>
              <a:xfrm>
                <a:off x="652747" y="1929951"/>
                <a:ext cx="3885313" cy="840142"/>
              </a:xfrm>
              <a:custGeom>
                <a:avLst/>
                <a:gdLst/>
                <a:ahLst/>
                <a:cxnLst/>
                <a:rect l="l" t="t" r="r" b="b"/>
                <a:pathLst>
                  <a:path w="3885313" h="840142">
                    <a:moveTo>
                      <a:pt x="716872" y="0"/>
                    </a:moveTo>
                    <a:lnTo>
                      <a:pt x="3168441" y="0"/>
                    </a:lnTo>
                    <a:cubicBezTo>
                      <a:pt x="3475507" y="211217"/>
                      <a:pt x="3724433" y="500570"/>
                      <a:pt x="3885313" y="840142"/>
                    </a:cubicBezTo>
                    <a:lnTo>
                      <a:pt x="0" y="840142"/>
                    </a:lnTo>
                    <a:cubicBezTo>
                      <a:pt x="160879" y="500570"/>
                      <a:pt x="409805" y="211217"/>
                      <a:pt x="716872" y="0"/>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rgbClr val="595959"/>
                    </a:solidFill>
                    <a:latin typeface="微软雅黑" panose="020B0503020204020204" pitchFamily="34" charset="-122"/>
                    <a:ea typeface="微软雅黑" panose="020B0503020204020204" pitchFamily="34" charset="-122"/>
                  </a:rPr>
                  <a:t>最终使用产品结构分析</a:t>
                </a:r>
                <a:endParaRPr lang="zh-CN" altLang="en-US" sz="2600" b="1" dirty="0">
                  <a:solidFill>
                    <a:srgbClr val="595959"/>
                  </a:solidFill>
                  <a:latin typeface="微软雅黑" panose="020B0503020204020204" pitchFamily="34" charset="-122"/>
                  <a:ea typeface="微软雅黑" panose="020B0503020204020204" pitchFamily="34" charset="-122"/>
                </a:endParaRPr>
              </a:p>
            </p:txBody>
          </p:sp>
        </p:grpSp>
        <p:sp>
          <p:nvSpPr>
            <p:cNvPr id="16" name="TextBox 16"/>
            <p:cNvSpPr txBox="1"/>
            <p:nvPr/>
          </p:nvSpPr>
          <p:spPr>
            <a:xfrm>
              <a:off x="2208220" y="6781068"/>
              <a:ext cx="3652433" cy="2660243"/>
            </a:xfrm>
            <a:prstGeom prst="rect">
              <a:avLst/>
            </a:prstGeom>
            <a:noFill/>
          </p:spPr>
          <p:txBody>
            <a:bodyPr wrap="square" rtlCol="0">
              <a:spAutoFit/>
            </a:bodyPr>
            <a:lstStyle/>
            <a:p>
              <a:pPr lvl="0" algn="ctr" defTabSz="1244600">
                <a:lnSpc>
                  <a:spcPct val="150000"/>
                </a:lnSpc>
                <a:spcAft>
                  <a:spcPts val="0"/>
                </a:spcAft>
              </a:pPr>
              <a:r>
                <a:rPr lang="en-US" altLang="zh-CN" sz="2400" b="1" dirty="0">
                  <a:solidFill>
                    <a:schemeClr val="bg1"/>
                  </a:solidFill>
                  <a:latin typeface="微软雅黑" panose="020B0503020204020204" pitchFamily="34" charset="-122"/>
                  <a:ea typeface="微软雅黑" panose="020B0503020204020204" pitchFamily="34" charset="-122"/>
                </a:rPr>
                <a:t>1.</a:t>
              </a:r>
              <a:r>
                <a:rPr lang="zh-CN" altLang="en-US" sz="2400" b="1" dirty="0">
                  <a:solidFill>
                    <a:schemeClr val="bg1"/>
                  </a:solidFill>
                  <a:latin typeface="微软雅黑" panose="020B0503020204020204" pitchFamily="34" charset="-122"/>
                  <a:ea typeface="微软雅黑" panose="020B0503020204020204" pitchFamily="34" charset="-122"/>
                </a:rPr>
                <a:t>消费产品结构分析</a:t>
              </a:r>
              <a:endParaRPr lang="zh-CN" altLang="en-US" sz="2400" b="1" dirty="0">
                <a:solidFill>
                  <a:schemeClr val="bg1"/>
                </a:solidFill>
                <a:latin typeface="微软雅黑" panose="020B0503020204020204" pitchFamily="34" charset="-122"/>
                <a:ea typeface="微软雅黑" panose="020B0503020204020204" pitchFamily="34" charset="-122"/>
              </a:endParaRPr>
            </a:p>
            <a:p>
              <a:pPr lvl="0" algn="ctr" defTabSz="1244600">
                <a:lnSpc>
                  <a:spcPct val="150000"/>
                </a:lnSpc>
                <a:spcAft>
                  <a:spcPts val="0"/>
                </a:spcAft>
              </a:pPr>
              <a:r>
                <a:rPr lang="en-US" altLang="zh-CN" sz="2400" b="1" dirty="0">
                  <a:solidFill>
                    <a:schemeClr val="bg1"/>
                  </a:solidFill>
                  <a:latin typeface="微软雅黑" panose="020B0503020204020204" pitchFamily="34" charset="-122"/>
                  <a:ea typeface="微软雅黑" panose="020B0503020204020204" pitchFamily="34" charset="-122"/>
                </a:rPr>
                <a:t>2.</a:t>
              </a:r>
              <a:r>
                <a:rPr lang="zh-CN" altLang="en-US" sz="2400" b="1" dirty="0">
                  <a:solidFill>
                    <a:schemeClr val="bg1"/>
                  </a:solidFill>
                  <a:latin typeface="微软雅黑" panose="020B0503020204020204" pitchFamily="34" charset="-122"/>
                  <a:ea typeface="微软雅黑" panose="020B0503020204020204" pitchFamily="34" charset="-122"/>
                </a:rPr>
                <a:t>投资产品结构分析</a:t>
              </a:r>
              <a:endParaRPr lang="zh-CN" altLang="en-US" sz="2400" b="1" dirty="0">
                <a:solidFill>
                  <a:schemeClr val="bg1"/>
                </a:solidFill>
                <a:latin typeface="微软雅黑" panose="020B0503020204020204" pitchFamily="34" charset="-122"/>
                <a:ea typeface="微软雅黑" panose="020B0503020204020204" pitchFamily="34" charset="-122"/>
              </a:endParaRPr>
            </a:p>
            <a:p>
              <a:pPr lvl="0" algn="ctr" defTabSz="1244600">
                <a:lnSpc>
                  <a:spcPct val="150000"/>
                </a:lnSpc>
                <a:spcAft>
                  <a:spcPts val="0"/>
                </a:spcAft>
              </a:pPr>
              <a:r>
                <a:rPr lang="en-US" altLang="zh-CN" sz="2400" b="1" dirty="0">
                  <a:solidFill>
                    <a:schemeClr val="bg1"/>
                  </a:solidFill>
                  <a:latin typeface="微软雅黑" panose="020B0503020204020204" pitchFamily="34" charset="-122"/>
                  <a:ea typeface="微软雅黑" panose="020B0503020204020204" pitchFamily="34" charset="-122"/>
                </a:rPr>
                <a:t>3.</a:t>
              </a:r>
              <a:r>
                <a:rPr lang="zh-CN" altLang="en-US" sz="2400" b="1" dirty="0">
                  <a:solidFill>
                    <a:schemeClr val="bg1"/>
                  </a:solidFill>
                  <a:latin typeface="微软雅黑" panose="020B0503020204020204" pitchFamily="34" charset="-122"/>
                  <a:ea typeface="微软雅黑" panose="020B0503020204020204" pitchFamily="34" charset="-122"/>
                </a:rPr>
                <a:t>进出口产品结构分析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7" name="矩形 16"/>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
        <p:nvSpPr>
          <p:cNvPr id="21" name="灯片编号占位符 20"/>
          <p:cNvSpPr>
            <a:spLocks noGrp="1"/>
          </p:cNvSpPr>
          <p:nvPr>
            <p:ph type="sldNum" sz="quarter" idx="4"/>
          </p:nvPr>
        </p:nvSpPr>
        <p:spPr/>
        <p:txBody>
          <a:bodyPr/>
          <a:lstStyle/>
          <a:p>
            <a:fld id="{089E6A1B-787B-48C2-89E0-46ED219FD4E0}" type="slidenum">
              <a:rPr lang="zh-CN" altLang="en-US" smtClean="0"/>
            </a:fld>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14673" y="2028825"/>
            <a:ext cx="5962650" cy="28003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290985" y="2698365"/>
            <a:ext cx="3610030" cy="1476232"/>
            <a:chOff x="791580" y="1103412"/>
            <a:chExt cx="1728192" cy="1826096"/>
          </a:xfrm>
        </p:grpSpPr>
        <p:sp>
          <p:nvSpPr>
            <p:cNvPr id="7" name="矩形 6"/>
            <p:cNvSpPr/>
            <p:nvPr/>
          </p:nvSpPr>
          <p:spPr>
            <a:xfrm rot="5400000">
              <a:off x="742628" y="1152364"/>
              <a:ext cx="1826096" cy="1728192"/>
            </a:xfrm>
            <a:prstGeom prst="rect">
              <a:avLst/>
            </a:prstGeom>
            <a:noFill/>
            <a:ln w="76200" cmpd="sng">
              <a:solidFill>
                <a:srgbClr val="00A9F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5400000">
              <a:off x="923373" y="1223614"/>
              <a:ext cx="1464606" cy="1585694"/>
            </a:xfrm>
            <a:prstGeom prst="rect">
              <a:avLst/>
            </a:prstGeom>
            <a:solidFill>
              <a:srgbClr val="00A9F3"/>
            </a:solidFill>
            <a:ln w="215900" cmpd="thickThin">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TextBox 7"/>
          <p:cNvSpPr txBox="1"/>
          <p:nvPr/>
        </p:nvSpPr>
        <p:spPr>
          <a:xfrm>
            <a:off x="5362464" y="2997088"/>
            <a:ext cx="1467068" cy="861774"/>
          </a:xfrm>
          <a:prstGeom prst="rect">
            <a:avLst/>
          </a:prstGeom>
          <a:noFill/>
        </p:spPr>
        <p:txBody>
          <a:bodyPr wrap="none" rtlCol="0">
            <a:spAutoFit/>
          </a:bodyPr>
          <a:lstStyle/>
          <a:p>
            <a:pPr algn="ctr"/>
            <a:r>
              <a:rPr lang="zh-CN" altLang="en-US" sz="5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a:t>
            </a:r>
            <a:endParaRPr lang="zh-CN" altLang="en-US" sz="5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31520" y="868045"/>
            <a:ext cx="10530205" cy="368300"/>
          </a:xfrm>
          <a:prstGeom prst="rect">
            <a:avLst/>
          </a:prstGeom>
          <a:noFill/>
        </p:spPr>
        <p:txBody>
          <a:bodyPr wrap="square" rtlCol="0">
            <a:spAutoFit/>
          </a:bodyPr>
          <a:p>
            <a:r>
              <a:rPr lang="zh-CN" altLang="en-US"/>
              <a:t>（</a:t>
            </a:r>
            <a:r>
              <a:rPr lang="en-US" altLang="zh-CN"/>
              <a:t>1</a:t>
            </a:r>
            <a:r>
              <a:rPr lang="zh-CN" altLang="en-US"/>
              <a:t>）第三产业增加值比重及其对比系数</a:t>
            </a:r>
            <a:endParaRPr lang="zh-CN" altLang="en-US"/>
          </a:p>
        </p:txBody>
      </p:sp>
      <p:sp>
        <p:nvSpPr>
          <p:cNvPr id="3" name="文本框 2"/>
          <p:cNvSpPr txBox="1"/>
          <p:nvPr/>
        </p:nvSpPr>
        <p:spPr>
          <a:xfrm>
            <a:off x="1455420" y="1236345"/>
            <a:ext cx="7912100" cy="922020"/>
          </a:xfrm>
          <a:prstGeom prst="rect">
            <a:avLst/>
          </a:prstGeom>
          <a:noFill/>
        </p:spPr>
        <p:txBody>
          <a:bodyPr wrap="square" rtlCol="0">
            <a:spAutoFit/>
          </a:bodyPr>
          <a:p>
            <a:r>
              <a:rPr lang="en-US" altLang="zh-CN"/>
              <a:t>                                  </a:t>
            </a:r>
            <a:endParaRPr lang="zh-CN" altLang="en-US"/>
          </a:p>
          <a:p>
            <a:endParaRPr lang="zh-CN" altLang="en-US"/>
          </a:p>
          <a:p>
            <a:r>
              <a:rPr lang="zh-CN" altLang="en-US"/>
              <a:t>          </a:t>
            </a:r>
            <a:endParaRPr lang="zh-CN" altLang="en-US"/>
          </a:p>
        </p:txBody>
      </p:sp>
      <p:graphicFrame>
        <p:nvGraphicFramePr>
          <p:cNvPr id="5" name="对象 4">
            <a:hlinkClick r:id="" action="ppaction://ole?verb="/>
          </p:cNvPr>
          <p:cNvGraphicFramePr>
            <a:graphicFrameLocks noChangeAspect="1"/>
          </p:cNvGraphicFramePr>
          <p:nvPr/>
        </p:nvGraphicFramePr>
        <p:xfrm>
          <a:off x="1901190" y="1236345"/>
          <a:ext cx="6282690" cy="735965"/>
        </p:xfrm>
        <a:graphic>
          <a:graphicData uri="http://schemas.openxmlformats.org/presentationml/2006/ole">
            <mc:AlternateContent xmlns:mc="http://schemas.openxmlformats.org/markup-compatibility/2006">
              <mc:Choice xmlns:v="urn:schemas-microsoft-com:vml" Requires="v">
                <p:oleObj spid="_x0000_s1026" name="" r:id="rId1" imgW="3098800" imgH="419100" progId="Equation.KSEE3">
                  <p:embed/>
                </p:oleObj>
              </mc:Choice>
              <mc:Fallback>
                <p:oleObj name="" r:id="rId1" imgW="3098800" imgH="419100" progId="Equation.KSEE3">
                  <p:embed/>
                  <p:pic>
                    <p:nvPicPr>
                      <p:cNvPr id="0" name="图片 1025"/>
                      <p:cNvPicPr/>
                      <p:nvPr/>
                    </p:nvPicPr>
                    <p:blipFill>
                      <a:blip r:embed="rId2"/>
                      <a:stretch>
                        <a:fillRect/>
                      </a:stretch>
                    </p:blipFill>
                    <p:spPr>
                      <a:xfrm>
                        <a:off x="1901190" y="1236345"/>
                        <a:ext cx="6282690" cy="735965"/>
                      </a:xfrm>
                      <a:prstGeom prst="rect">
                        <a:avLst/>
                      </a:prstGeom>
                    </p:spPr>
                  </p:pic>
                </p:oleObj>
              </mc:Fallback>
            </mc:AlternateContent>
          </a:graphicData>
        </a:graphic>
      </p:graphicFrame>
      <p:sp>
        <p:nvSpPr>
          <p:cNvPr id="7" name="文本框 6"/>
          <p:cNvSpPr txBox="1"/>
          <p:nvPr/>
        </p:nvSpPr>
        <p:spPr>
          <a:xfrm>
            <a:off x="731520" y="2158365"/>
            <a:ext cx="3935730" cy="368300"/>
          </a:xfrm>
          <a:prstGeom prst="rect">
            <a:avLst/>
          </a:prstGeom>
          <a:noFill/>
        </p:spPr>
        <p:txBody>
          <a:bodyPr wrap="square" rtlCol="0">
            <a:spAutoFit/>
          </a:bodyPr>
          <a:p>
            <a:r>
              <a:rPr lang="zh-CN" altLang="en-US"/>
              <a:t>（</a:t>
            </a:r>
            <a:r>
              <a:rPr lang="en-US" altLang="zh-CN"/>
              <a:t>2</a:t>
            </a:r>
            <a:r>
              <a:rPr lang="zh-CN" altLang="en-US"/>
              <a:t>）新兴产业增加值比重</a:t>
            </a:r>
            <a:endParaRPr lang="zh-CN" altLang="en-US"/>
          </a:p>
        </p:txBody>
      </p:sp>
      <p:graphicFrame>
        <p:nvGraphicFramePr>
          <p:cNvPr id="9" name="对象 8">
            <a:hlinkClick r:id="" action="ppaction://ole?verb="/>
          </p:cNvPr>
          <p:cNvGraphicFramePr>
            <a:graphicFrameLocks noChangeAspect="1"/>
          </p:cNvGraphicFramePr>
          <p:nvPr/>
        </p:nvGraphicFramePr>
        <p:xfrm>
          <a:off x="1901190" y="2673985"/>
          <a:ext cx="6282690" cy="879475"/>
        </p:xfrm>
        <a:graphic>
          <a:graphicData uri="http://schemas.openxmlformats.org/presentationml/2006/ole">
            <mc:AlternateContent xmlns:mc="http://schemas.openxmlformats.org/markup-compatibility/2006">
              <mc:Choice xmlns:v="urn:schemas-microsoft-com:vml" Requires="v">
                <p:oleObj spid="_x0000_s1027" name="" r:id="rId3" imgW="3098800" imgH="419100" progId="Equation.KSEE3">
                  <p:embed/>
                </p:oleObj>
              </mc:Choice>
              <mc:Fallback>
                <p:oleObj name="" r:id="rId3" imgW="3098800" imgH="419100" progId="Equation.KSEE3">
                  <p:embed/>
                  <p:pic>
                    <p:nvPicPr>
                      <p:cNvPr id="0" name="图片 1026"/>
                      <p:cNvPicPr/>
                      <p:nvPr/>
                    </p:nvPicPr>
                    <p:blipFill>
                      <a:blip r:embed="rId4"/>
                      <a:stretch>
                        <a:fillRect/>
                      </a:stretch>
                    </p:blipFill>
                    <p:spPr>
                      <a:xfrm>
                        <a:off x="1901190" y="2673985"/>
                        <a:ext cx="6282690" cy="879475"/>
                      </a:xfrm>
                      <a:prstGeom prst="rect">
                        <a:avLst/>
                      </a:prstGeom>
                    </p:spPr>
                  </p:pic>
                </p:oleObj>
              </mc:Fallback>
            </mc:AlternateContent>
          </a:graphicData>
        </a:graphic>
      </p:graphicFrame>
      <p:sp>
        <p:nvSpPr>
          <p:cNvPr id="10" name="文本框 9"/>
          <p:cNvSpPr txBox="1"/>
          <p:nvPr/>
        </p:nvSpPr>
        <p:spPr>
          <a:xfrm>
            <a:off x="731520" y="3829685"/>
            <a:ext cx="6134100" cy="368300"/>
          </a:xfrm>
          <a:prstGeom prst="rect">
            <a:avLst/>
          </a:prstGeom>
          <a:noFill/>
        </p:spPr>
        <p:txBody>
          <a:bodyPr wrap="square" rtlCol="0">
            <a:spAutoFit/>
          </a:bodyPr>
          <a:p>
            <a:r>
              <a:rPr lang="zh-CN" altLang="en-US"/>
              <a:t>（</a:t>
            </a:r>
            <a:r>
              <a:rPr lang="en-US" altLang="zh-CN"/>
              <a:t>3</a:t>
            </a:r>
            <a:r>
              <a:rPr lang="zh-CN" altLang="en-US"/>
              <a:t>）技术密集型产业增加值比重和技术集约化程度系数</a:t>
            </a:r>
            <a:endParaRPr lang="zh-CN" altLang="en-US"/>
          </a:p>
        </p:txBody>
      </p:sp>
      <p:graphicFrame>
        <p:nvGraphicFramePr>
          <p:cNvPr id="12" name="对象 11">
            <a:hlinkClick r:id="" action="ppaction://ole?verb="/>
          </p:cNvPr>
          <p:cNvGraphicFramePr>
            <a:graphicFrameLocks noChangeAspect="1"/>
          </p:cNvGraphicFramePr>
          <p:nvPr/>
        </p:nvGraphicFramePr>
        <p:xfrm>
          <a:off x="1901190" y="4377690"/>
          <a:ext cx="6282690" cy="682625"/>
        </p:xfrm>
        <a:graphic>
          <a:graphicData uri="http://schemas.openxmlformats.org/presentationml/2006/ole">
            <mc:AlternateContent xmlns:mc="http://schemas.openxmlformats.org/markup-compatibility/2006">
              <mc:Choice xmlns:v="urn:schemas-microsoft-com:vml" Requires="v">
                <p:oleObj spid="_x0000_s1028" name="" r:id="rId5" imgW="4013200" imgH="419100" progId="Equation.KSEE3">
                  <p:embed/>
                </p:oleObj>
              </mc:Choice>
              <mc:Fallback>
                <p:oleObj name="" r:id="rId5" imgW="4013200" imgH="419100" progId="Equation.KSEE3">
                  <p:embed/>
                  <p:pic>
                    <p:nvPicPr>
                      <p:cNvPr id="0" name="图片 1027"/>
                      <p:cNvPicPr/>
                      <p:nvPr/>
                    </p:nvPicPr>
                    <p:blipFill>
                      <a:blip r:embed="rId6"/>
                      <a:stretch>
                        <a:fillRect/>
                      </a:stretch>
                    </p:blipFill>
                    <p:spPr>
                      <a:xfrm>
                        <a:off x="1901190" y="4377690"/>
                        <a:ext cx="6282690" cy="682625"/>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1812925" y="5194935"/>
          <a:ext cx="8633460" cy="668020"/>
        </p:xfrm>
        <a:graphic>
          <a:graphicData uri="http://schemas.openxmlformats.org/presentationml/2006/ole">
            <mc:AlternateContent xmlns:mc="http://schemas.openxmlformats.org/markup-compatibility/2006">
              <mc:Choice xmlns:v="urn:schemas-microsoft-com:vml" Requires="v">
                <p:oleObj spid="_x0000_s1029" name="" r:id="rId7" imgW="5143500" imgH="419100" progId="Equation.KSEE3">
                  <p:embed/>
                </p:oleObj>
              </mc:Choice>
              <mc:Fallback>
                <p:oleObj name="" r:id="rId7" imgW="5143500" imgH="419100" progId="Equation.KSEE3">
                  <p:embed/>
                  <p:pic>
                    <p:nvPicPr>
                      <p:cNvPr id="0" name="图片 1028"/>
                      <p:cNvPicPr/>
                      <p:nvPr/>
                    </p:nvPicPr>
                    <p:blipFill>
                      <a:blip r:embed="rId8"/>
                      <a:stretch>
                        <a:fillRect/>
                      </a:stretch>
                    </p:blipFill>
                    <p:spPr>
                      <a:xfrm>
                        <a:off x="1812925" y="5194935"/>
                        <a:ext cx="8633460" cy="668020"/>
                      </a:xfrm>
                      <a:prstGeom prst="rect">
                        <a:avLst/>
                      </a:prstGeom>
                    </p:spPr>
                  </p:pic>
                </p:oleObj>
              </mc:Fallback>
            </mc:AlternateContent>
          </a:graphicData>
        </a:graphic>
      </p:graphicFrame>
      <p:sp>
        <p:nvSpPr>
          <p:cNvPr id="14" name="文本框 13"/>
          <p:cNvSpPr txBox="1"/>
          <p:nvPr/>
        </p:nvSpPr>
        <p:spPr>
          <a:xfrm>
            <a:off x="1863725" y="6002020"/>
            <a:ext cx="7976870" cy="368300"/>
          </a:xfrm>
          <a:prstGeom prst="rect">
            <a:avLst/>
          </a:prstGeom>
          <a:noFill/>
        </p:spPr>
        <p:txBody>
          <a:bodyPr wrap="square" rtlCol="0">
            <a:spAutoFit/>
          </a:bodyPr>
          <a:p>
            <a:r>
              <a:rPr lang="zh-CN" altLang="en-US"/>
              <a:t>式中，</a:t>
            </a:r>
            <a:r>
              <a:rPr lang="en-US" altLang="zh-CN"/>
              <a:t>b</a:t>
            </a:r>
            <a:r>
              <a:rPr lang="zh-CN" altLang="en-US"/>
              <a:t>为平均技术化程度</a:t>
            </a:r>
            <a:endParaRPr lang="zh-CN" altLang="en-US"/>
          </a:p>
        </p:txBody>
      </p:sp>
      <p:sp>
        <p:nvSpPr>
          <p:cNvPr id="4" name="灯片编号占位符 3"/>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6" name="矩形 5"/>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03970" y="323364"/>
            <a:ext cx="6627495" cy="553085"/>
          </a:xfrm>
          <a:prstGeom prst="rect">
            <a:avLst/>
          </a:prstGeom>
        </p:spPr>
        <p:txBody>
          <a:bodyPr wrap="none">
            <a:spAutoFit/>
          </a:bodyPr>
          <a:lstStyle/>
          <a:p>
            <a:r>
              <a:rPr lang="zh-CN" altLang="en-US" sz="3000" b="1" dirty="0">
                <a:solidFill>
                  <a:schemeClr val="bg1"/>
                </a:solidFill>
              </a:rPr>
              <a:t> </a:t>
            </a:r>
            <a:r>
              <a:rPr lang="en-US" altLang="zh-CN" sz="3000" b="1" dirty="0">
                <a:solidFill>
                  <a:schemeClr val="bg1"/>
                </a:solidFill>
              </a:rPr>
              <a:t>2</a:t>
            </a:r>
            <a:r>
              <a:rPr lang="zh-CN" altLang="en-US" sz="3000" b="1" dirty="0">
                <a:solidFill>
                  <a:schemeClr val="bg1"/>
                </a:solidFill>
              </a:rPr>
              <a:t>、产业结构水平统计中应注意的问题</a:t>
            </a:r>
            <a:endParaRPr lang="zh-CN" altLang="en-US" sz="3000" b="1" dirty="0">
              <a:solidFill>
                <a:schemeClr val="bg1"/>
              </a:solidFill>
            </a:endParaRPr>
          </a:p>
        </p:txBody>
      </p:sp>
      <p:sp>
        <p:nvSpPr>
          <p:cNvPr id="4" name="五边形 1"/>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386614" y="2304215"/>
            <a:ext cx="146586" cy="3808536"/>
          </a:xfrm>
          <a:prstGeom prst="rect">
            <a:avLst/>
          </a:prstGeom>
          <a:solidFill>
            <a:srgbClr val="94C93D">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15" name="图文框 14"/>
          <p:cNvSpPr/>
          <p:nvPr/>
        </p:nvSpPr>
        <p:spPr>
          <a:xfrm>
            <a:off x="515938" y="2304215"/>
            <a:ext cx="5652564" cy="3808536"/>
          </a:xfrm>
          <a:prstGeom prst="frame">
            <a:avLst>
              <a:gd name="adj1" fmla="val 5450"/>
            </a:avLst>
          </a:prstGeom>
          <a:solidFill>
            <a:srgbClr val="94C93D">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27" name="对角圆角矩形 10"/>
          <p:cNvSpPr/>
          <p:nvPr/>
        </p:nvSpPr>
        <p:spPr>
          <a:xfrm>
            <a:off x="515938" y="1276562"/>
            <a:ext cx="3238612"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国民经济统计学</a:t>
            </a:r>
            <a:endParaRPr lang="zh-CN" altLang="en-US" sz="2800" b="1" dirty="0">
              <a:solidFill>
                <a:schemeClr val="bg1"/>
              </a:solidFill>
              <a:effectLst>
                <a:outerShdw blurRad="38100" dist="38100" dir="2700000" algn="tl">
                  <a:srgbClr val="000000">
                    <a:alpha val="43137"/>
                  </a:srgbClr>
                </a:outerShdw>
              </a:effectLst>
            </a:endParaRPr>
          </a:p>
        </p:txBody>
      </p:sp>
      <p:sp>
        <p:nvSpPr>
          <p:cNvPr id="5" name="矩形 4"/>
          <p:cNvSpPr/>
          <p:nvPr/>
        </p:nvSpPr>
        <p:spPr>
          <a:xfrm>
            <a:off x="6815455" y="2304415"/>
            <a:ext cx="4425950" cy="491490"/>
          </a:xfrm>
          <a:prstGeom prst="rect">
            <a:avLst/>
          </a:prstGeom>
        </p:spPr>
        <p:txBody>
          <a:bodyPr wrap="square">
            <a:spAutoFit/>
          </a:bodyPr>
          <a:lstStyle/>
          <a:p>
            <a:endParaRPr lang="zh-CN" altLang="en-US" sz="2600" b="1" dirty="0">
              <a:solidFill>
                <a:schemeClr val="bg1"/>
              </a:solidFill>
              <a:effectLst>
                <a:outerShdw blurRad="38100" dist="38100" dir="2700000" algn="tl">
                  <a:srgbClr val="000000">
                    <a:alpha val="43137"/>
                  </a:srgbClr>
                </a:outerShdw>
              </a:effectLst>
            </a:endParaRPr>
          </a:p>
        </p:txBody>
      </p:sp>
      <p:sp>
        <p:nvSpPr>
          <p:cNvPr id="8" name="灯片编号占位符 7"/>
          <p:cNvSpPr>
            <a:spLocks noGrp="1"/>
          </p:cNvSpPr>
          <p:nvPr>
            <p:ph type="sldNum" sz="quarter" idx="4"/>
          </p:nvPr>
        </p:nvSpPr>
        <p:spPr/>
        <p:txBody>
          <a:bodyPr/>
          <a:lstStyle/>
          <a:p>
            <a:fld id="{089E6A1B-787B-48C2-89E0-46ED219FD4E0}" type="slidenum">
              <a:rPr lang="zh-CN" altLang="en-US" smtClean="0"/>
            </a:fld>
            <a:endParaRPr lang="zh-CN" altLang="en-US" dirty="0"/>
          </a:p>
        </p:txBody>
      </p:sp>
      <p:pic>
        <p:nvPicPr>
          <p:cNvPr id="13" name="图片 12"/>
          <p:cNvPicPr>
            <a:picLocks noChangeAspect="1"/>
          </p:cNvPicPr>
          <p:nvPr/>
        </p:nvPicPr>
        <p:blipFill rotWithShape="1">
          <a:blip r:embed="rId1">
            <a:clrChange>
              <a:clrFrom>
                <a:srgbClr val="FFFFFF"/>
              </a:clrFrom>
              <a:clrTo>
                <a:srgbClr val="FFFFFF">
                  <a:alpha val="0"/>
                </a:srgbClr>
              </a:clrTo>
            </a:clrChange>
          </a:blip>
          <a:srcRect/>
          <a:stretch>
            <a:fillRect/>
          </a:stretch>
        </p:blipFill>
        <p:spPr>
          <a:xfrm>
            <a:off x="1262815" y="2767380"/>
            <a:ext cx="4407108" cy="2882205"/>
          </a:xfrm>
          <a:prstGeom prst="rect">
            <a:avLst/>
          </a:prstGeom>
        </p:spPr>
      </p:pic>
      <p:sp>
        <p:nvSpPr>
          <p:cNvPr id="18" name="矩形 17"/>
          <p:cNvSpPr/>
          <p:nvPr/>
        </p:nvSpPr>
        <p:spPr>
          <a:xfrm>
            <a:off x="4035312" y="1437123"/>
            <a:ext cx="7351302" cy="398780"/>
          </a:xfrm>
          <a:prstGeom prst="rect">
            <a:avLst/>
          </a:prstGeom>
        </p:spPr>
        <p:txBody>
          <a:bodyPr wrap="square">
            <a:spAutoFit/>
          </a:bodyPr>
          <a:lstStyle/>
          <a:p>
            <a:r>
              <a:rPr lang="zh-CN" altLang="en-US" sz="2000" dirty="0">
                <a:solidFill>
                  <a:srgbClr val="FF0000"/>
                </a:solidFill>
                <a:latin typeface="黑体" panose="02010609060101010101" charset="-122"/>
                <a:ea typeface="黑体" panose="02010609060101010101" charset="-122"/>
              </a:rPr>
              <a:t>在运用上述指标进行统计分析时，应注意以下问题：</a:t>
            </a:r>
            <a:endParaRPr lang="zh-CN" altLang="en-US" sz="2000" dirty="0">
              <a:solidFill>
                <a:srgbClr val="FF0000"/>
              </a:solidFill>
              <a:latin typeface="黑体" panose="02010609060101010101" charset="-122"/>
              <a:ea typeface="黑体" panose="02010609060101010101" charset="-122"/>
            </a:endParaRPr>
          </a:p>
        </p:txBody>
      </p:sp>
      <p:sp>
        <p:nvSpPr>
          <p:cNvPr id="2" name="矩形 1"/>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
        <p:nvSpPr>
          <p:cNvPr id="10" name="文本框 9"/>
          <p:cNvSpPr txBox="1"/>
          <p:nvPr/>
        </p:nvSpPr>
        <p:spPr>
          <a:xfrm>
            <a:off x="5925820" y="1997075"/>
            <a:ext cx="5316220" cy="4064635"/>
          </a:xfrm>
          <a:prstGeom prst="rect">
            <a:avLst/>
          </a:prstGeom>
          <a:noFill/>
        </p:spPr>
        <p:txBody>
          <a:bodyPr wrap="square" rtlCol="0">
            <a:spAutoFit/>
          </a:bodyPr>
          <a:p>
            <a:pPr marL="342900" indent="-342900" algn="l" eaLnBrk="0" fontAlgn="base" hangingPunct="0">
              <a:spcBef>
                <a:spcPct val="30000"/>
              </a:spcBef>
              <a:spcAft>
                <a:spcPct val="30000"/>
              </a:spcAft>
              <a:buClr>
                <a:srgbClr val="00007D"/>
              </a:buClr>
              <a:buSzPct val="75000"/>
              <a:buFont typeface="Wingdings" panose="05000000000000000000" pitchFamily="2" charset="2"/>
              <a:buChar char="n"/>
              <a:defRPr/>
            </a:pPr>
            <a:r>
              <a:rPr lang="zh-CN" altLang="en-US" sz="2000" b="1" kern="0" noProof="0" smtClean="0">
                <a:ln>
                  <a:noFill/>
                </a:ln>
                <a:solidFill>
                  <a:srgbClr val="000000"/>
                </a:solidFill>
                <a:effectLst/>
                <a:uLnTx/>
                <a:uFillTx/>
                <a:latin typeface="Arial" panose="020B0604020202020204" pitchFamily="34" charset="0"/>
                <a:ea typeface="宋体" panose="02010600030101010101" pitchFamily="2" charset="-122"/>
                <a:cs typeface="+mn-ea"/>
                <a:sym typeface="+mn-ea"/>
              </a:rPr>
              <a:t>上述指标在分子分母中用了增加值指标，在实际统计分析中，可以对此有所变通，采用其他指标作为研究基础，如投入指标、产出指标。但要注意分子与分母的统一 。</a:t>
            </a:r>
            <a:endParaRPr kumimoji="0" lang="zh-CN" altLang="en-US" sz="20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ea"/>
            </a:endParaRPr>
          </a:p>
          <a:p>
            <a:pPr marL="342900" indent="-342900" algn="l" eaLnBrk="0" fontAlgn="base" hangingPunct="0">
              <a:spcBef>
                <a:spcPct val="30000"/>
              </a:spcBef>
              <a:spcAft>
                <a:spcPct val="30000"/>
              </a:spcAft>
              <a:buClr>
                <a:srgbClr val="00007D"/>
              </a:buClr>
              <a:buSzPct val="75000"/>
              <a:buFont typeface="Wingdings" panose="05000000000000000000" pitchFamily="2" charset="2"/>
              <a:buChar char="n"/>
              <a:defRPr/>
            </a:pPr>
            <a:r>
              <a:rPr lang="zh-CN" altLang="en-US" sz="2000" b="1" kern="0" noProof="0" smtClean="0">
                <a:ln>
                  <a:noFill/>
                </a:ln>
                <a:solidFill>
                  <a:srgbClr val="000000"/>
                </a:solidFill>
                <a:effectLst/>
                <a:uLnTx/>
                <a:uFillTx/>
                <a:latin typeface="Arial" panose="020B0604020202020204" pitchFamily="34" charset="0"/>
                <a:ea typeface="宋体" panose="02010600030101010101" pitchFamily="2" charset="-122"/>
                <a:cs typeface="+mn-ea"/>
                <a:sym typeface="+mn-ea"/>
              </a:rPr>
              <a:t>从目前产业结构水平统计所用的指标看，其形成方法有两类：一类是结构相对数，如新兴产业增加值比重；另一类是比例相对数，如技术集约化程度系数等。结构相对数侧重于所分析产业在总体中的地位，比例相对数则把所分析产业中某一部分与另一部分作比较。</a:t>
            </a:r>
            <a:r>
              <a:rPr lang="zh-CN" altLang="en-US" sz="2600" b="1" kern="0" noProof="0" smtClean="0">
                <a:ln>
                  <a:noFill/>
                </a:ln>
                <a:solidFill>
                  <a:srgbClr val="000000"/>
                </a:solidFill>
                <a:effectLst/>
                <a:uLnTx/>
                <a:uFillTx/>
                <a:latin typeface="Arial" panose="020B0604020202020204" pitchFamily="34" charset="0"/>
                <a:ea typeface="宋体" panose="02010600030101010101" pitchFamily="2" charset="-122"/>
                <a:cs typeface="+mn-ea"/>
                <a:sym typeface="+mn-ea"/>
              </a:rPr>
              <a:t> </a:t>
            </a:r>
            <a:r>
              <a:rPr lang="zh-CN" altLang="en-US" sz="2200" b="1" kern="0" noProof="0" smtClean="0">
                <a:ln>
                  <a:noFill/>
                </a:ln>
                <a:solidFill>
                  <a:srgbClr val="000000"/>
                </a:solidFill>
                <a:effectLst/>
                <a:uLnTx/>
                <a:uFillTx/>
                <a:latin typeface="Arial" panose="020B0604020202020204" pitchFamily="34" charset="0"/>
                <a:ea typeface="宋体" panose="02010600030101010101" pitchFamily="2" charset="-122"/>
                <a:cs typeface="+mn-ea"/>
                <a:sym typeface="+mn-ea"/>
              </a:rPr>
              <a:t>  </a:t>
            </a:r>
            <a:endParaRPr lang="zh-CN" altLang="en-US"/>
          </a:p>
        </p:txBody>
      </p:sp>
    </p:spTree>
  </p:cSld>
  <p:clrMapOvr>
    <a:masterClrMapping/>
  </p:clrMapOvr>
  <p:transition>
    <p:randomBa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03970" y="323364"/>
            <a:ext cx="6011545" cy="553085"/>
          </a:xfrm>
          <a:prstGeom prst="rect">
            <a:avLst/>
          </a:prstGeom>
        </p:spPr>
        <p:txBody>
          <a:bodyPr wrap="none">
            <a:spAutoFit/>
          </a:bodyPr>
          <a:lstStyle/>
          <a:p>
            <a:r>
              <a:rPr lang="zh-CN" altLang="en-US" sz="3000" b="1" dirty="0">
                <a:solidFill>
                  <a:schemeClr val="bg1"/>
                </a:solidFill>
              </a:rPr>
              <a:t> 产业结构水平统计中应注意的问题</a:t>
            </a:r>
            <a:endParaRPr lang="zh-CN" altLang="en-US" sz="3000" b="1" dirty="0">
              <a:solidFill>
                <a:schemeClr val="bg1"/>
              </a:solidFill>
            </a:endParaRPr>
          </a:p>
        </p:txBody>
      </p:sp>
      <p:sp>
        <p:nvSpPr>
          <p:cNvPr id="4" name="五边形 1"/>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p:cNvSpPr>
            <a:spLocks noGrp="1"/>
          </p:cNvSpPr>
          <p:nvPr>
            <p:ph type="sldNum" sz="quarter" idx="4"/>
          </p:nvPr>
        </p:nvSpPr>
        <p:spPr/>
        <p:txBody>
          <a:bodyPr/>
          <a:lstStyle/>
          <a:p>
            <a:fld id="{089E6A1B-787B-48C2-89E0-46ED219FD4E0}" type="slidenum">
              <a:rPr lang="zh-CN" altLang="en-US" smtClean="0"/>
            </a:fld>
            <a:endParaRPr lang="zh-CN" altLang="en-US" dirty="0"/>
          </a:p>
        </p:txBody>
      </p:sp>
      <p:sp>
        <p:nvSpPr>
          <p:cNvPr id="16" name="矩形 15"/>
          <p:cNvSpPr/>
          <p:nvPr/>
        </p:nvSpPr>
        <p:spPr>
          <a:xfrm>
            <a:off x="6873260" y="6554651"/>
            <a:ext cx="3923553" cy="368300"/>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CH6</a:t>
            </a:r>
            <a:r>
              <a:rPr lang="zh-CN" altLang="en-US" dirty="0">
                <a:latin typeface="楷体" panose="02010609060101010101" pitchFamily="49" charset="-122"/>
                <a:ea typeface="楷体" panose="02010609060101010101" pitchFamily="49" charset="-122"/>
              </a:rPr>
              <a:t> 国民经济结构统计</a:t>
            </a:r>
            <a:endParaRPr lang="zh-CN" altLang="en-US" dirty="0">
              <a:latin typeface="楷体" panose="02010609060101010101" pitchFamily="49" charset="-122"/>
              <a:ea typeface="楷体" panose="02010609060101010101" pitchFamily="49" charset="-122"/>
            </a:endParaRPr>
          </a:p>
        </p:txBody>
      </p:sp>
      <p:sp>
        <p:nvSpPr>
          <p:cNvPr id="2" name="文本框 1"/>
          <p:cNvSpPr txBox="1"/>
          <p:nvPr/>
        </p:nvSpPr>
        <p:spPr>
          <a:xfrm>
            <a:off x="1429385" y="1489710"/>
            <a:ext cx="9467850" cy="2122805"/>
          </a:xfrm>
          <a:prstGeom prst="rect">
            <a:avLst/>
          </a:prstGeom>
          <a:noFill/>
        </p:spPr>
        <p:txBody>
          <a:bodyPr wrap="square" rtlCol="0">
            <a:spAutoFit/>
          </a:bodyPr>
          <a:p>
            <a:r>
              <a:rPr lang="en-US" altLang="zh-CN" sz="2200" b="1" dirty="0">
                <a:solidFill>
                  <a:srgbClr val="000000"/>
                </a:solidFill>
                <a:latin typeface="Arial" panose="020B0604020202020204" pitchFamily="34" charset="0"/>
                <a:ea typeface="宋体" panose="02010600030101010101" pitchFamily="2" charset="-122"/>
                <a:cs typeface="+mn-ea"/>
                <a:sym typeface="+mn-ea"/>
              </a:rPr>
              <a:t>       </a:t>
            </a:r>
            <a:r>
              <a:rPr lang="zh-CN" altLang="en-US" sz="2200" b="1" dirty="0">
                <a:solidFill>
                  <a:srgbClr val="000000"/>
                </a:solidFill>
                <a:latin typeface="Arial" panose="020B0604020202020204" pitchFamily="34" charset="0"/>
                <a:ea typeface="宋体" panose="02010600030101010101" pitchFamily="2" charset="-122"/>
                <a:cs typeface="+mn-ea"/>
                <a:sym typeface="+mn-ea"/>
              </a:rPr>
              <a:t>产业结构水平统计的主要指标分别从不同角度反映产业结构高级化的程度。实际分析中，不能只用一两个指标就得出结论，应该把这些指标结合起来，从多维角度对比分析，进而得出科学的结论。同时，产业结构水平的演进是一个长期的历史过程，这个过程不会是直线发展的，其中必然会有起伏，因此在产业结构水平统计分析中，应充分利用较长时期的数据资料，而不是着眼于个别时期、个别年份，这样才能客观地认识产业结构的一般发展水平。</a:t>
            </a:r>
            <a:endParaRPr lang="zh-CN" altLang="en-US"/>
          </a:p>
        </p:txBody>
      </p:sp>
      <p:sp>
        <p:nvSpPr>
          <p:cNvPr id="5" name="文本框 4"/>
          <p:cNvSpPr txBox="1"/>
          <p:nvPr/>
        </p:nvSpPr>
        <p:spPr>
          <a:xfrm>
            <a:off x="1428750" y="3974465"/>
            <a:ext cx="9468485" cy="1106805"/>
          </a:xfrm>
          <a:prstGeom prst="rect">
            <a:avLst/>
          </a:prstGeom>
          <a:noFill/>
        </p:spPr>
        <p:txBody>
          <a:bodyPr wrap="square" rtlCol="0">
            <a:spAutoFit/>
          </a:bodyPr>
          <a:p>
            <a:r>
              <a:rPr lang="en-US" altLang="zh-CN" sz="2200" b="1" dirty="0">
                <a:solidFill>
                  <a:srgbClr val="000000"/>
                </a:solidFill>
                <a:latin typeface="Arial" panose="020B0604020202020204" pitchFamily="34" charset="0"/>
                <a:ea typeface="宋体" panose="02010600030101010101" pitchFamily="2" charset="-122"/>
                <a:cs typeface="+mn-ea"/>
                <a:sym typeface="+mn-ea"/>
              </a:rPr>
              <a:t>      </a:t>
            </a:r>
            <a:r>
              <a:rPr lang="zh-CN" altLang="en-US" sz="2200" b="1" dirty="0">
                <a:solidFill>
                  <a:srgbClr val="000000"/>
                </a:solidFill>
                <a:latin typeface="Arial" panose="020B0604020202020204" pitchFamily="34" charset="0"/>
                <a:ea typeface="宋体" panose="02010600030101010101" pitchFamily="2" charset="-122"/>
                <a:cs typeface="+mn-ea"/>
                <a:sym typeface="+mn-ea"/>
              </a:rPr>
              <a:t>产业结构水平统计中，指标的定量计算应该与定性分析结合起来。具体到某一国家某一时期的产业结构水平统计分析，则应注意与具体情况的定性分析结合起来。</a:t>
            </a:r>
            <a:endParaRPr lang="zh-CN" altLang="en-US"/>
          </a:p>
        </p:txBody>
      </p:sp>
    </p:spTree>
  </p:cSld>
  <p:clrMapOvr>
    <a:masterClrMapping/>
  </p:clrMapOvr>
  <p:transition>
    <p:wheel spokes="1"/>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12978</Words>
  <Application>WPS 演示</Application>
  <PresentationFormat>宽屏</PresentationFormat>
  <Paragraphs>1635</Paragraphs>
  <Slides>63</Slides>
  <Notes>16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47</vt:i4>
      </vt:variant>
      <vt:variant>
        <vt:lpstr>幻灯片标题</vt:lpstr>
      </vt:variant>
      <vt:variant>
        <vt:i4>63</vt:i4>
      </vt:variant>
    </vt:vector>
  </HeadingPairs>
  <TitlesOfParts>
    <vt:vector size="125" baseType="lpstr">
      <vt:lpstr>Arial</vt:lpstr>
      <vt:lpstr>宋体</vt:lpstr>
      <vt:lpstr>Wingdings</vt:lpstr>
      <vt:lpstr>楷体</vt:lpstr>
      <vt:lpstr>Calibri</vt:lpstr>
      <vt:lpstr>微软雅黑</vt:lpstr>
      <vt:lpstr>Times New Roman</vt:lpstr>
      <vt:lpstr>黑体</vt:lpstr>
      <vt:lpstr>Arial Unicode MS</vt:lpstr>
      <vt:lpstr>等线</vt:lpstr>
      <vt:lpstr>Verdana</vt:lpstr>
      <vt:lpstr>华文细黑</vt:lpstr>
      <vt:lpstr>楷体_GB2312</vt:lpstr>
      <vt:lpstr>新宋体</vt:lpstr>
      <vt:lpstr>Office 主题​​</vt:lpstr>
      <vt:lpstr>Equation.KSEE3</vt:lpstr>
      <vt:lpstr>Equation.3</vt:lpstr>
      <vt:lpstr>Equation.KSEE3</vt:lpstr>
      <vt:lpstr>Equation.3</vt:lpstr>
      <vt:lpstr>Unknown</vt:lpstr>
      <vt:lpstr>Unknown</vt:lpstr>
      <vt:lpstr>Unknown</vt:lpstr>
      <vt:lpstr>Unknown</vt:lpstr>
      <vt:lpstr>Equation.DSMT4</vt:lpstr>
      <vt:lpstr>Unknown</vt:lpstr>
      <vt:lpstr>Equation.3</vt:lpstr>
      <vt:lpstr>Equation.KSEE3</vt:lpstr>
      <vt:lpstr>Equation.3</vt:lpstr>
      <vt:lpstr>Equation.3</vt:lpstr>
      <vt:lpstr>Equation.3</vt:lpstr>
      <vt:lpstr>Equation.DSMT4</vt:lpstr>
      <vt:lpstr>Equation.DSMT4</vt:lpstr>
      <vt:lpstr>Equation.DSMT4</vt:lpstr>
      <vt:lpstr>Unknown</vt:lpstr>
      <vt:lpstr>Equation.3</vt:lpstr>
      <vt:lpstr>Equation.3</vt:lpstr>
      <vt:lpstr>Equation.DSMT4</vt:lpstr>
      <vt:lpstr>Equation.KSEE3</vt:lpstr>
      <vt:lpstr>Equation.KSEE3</vt:lpstr>
      <vt:lpstr>Equation.KSEE3</vt:lpstr>
      <vt:lpstr>Equation.KSEE3</vt:lpstr>
      <vt:lpstr>Equation.KSEE3</vt:lpstr>
      <vt:lpstr>Equation.KSEE3</vt:lpstr>
      <vt:lpstr>Equation.KSEE3</vt:lpstr>
      <vt:lpstr>Equation.KSEE3</vt:lpstr>
      <vt:lpstr>Equation.DSMT4</vt:lpstr>
      <vt:lpstr>Equation.DSMT4</vt:lpstr>
      <vt:lpstr>Equation.DSMT4</vt:lpstr>
      <vt:lpstr>Equation.KSEE3</vt:lpstr>
      <vt:lpstr>Equation.3</vt:lpstr>
      <vt:lpstr>Equation.3</vt:lpstr>
      <vt:lpstr>Equation.DSMT4</vt:lpstr>
      <vt:lpstr>Unknown</vt:lpstr>
      <vt:lpstr>Unknown</vt:lpstr>
      <vt:lpstr>Unknown</vt:lpstr>
      <vt:lpstr>Unknown</vt:lpstr>
      <vt:lpstr>Unknown</vt:lpstr>
      <vt:lpstr>Unknown</vt:lpstr>
      <vt:lpstr>Unknown</vt:lpstr>
      <vt:lpstr>Unknown</vt:lpstr>
      <vt:lpstr>Unknown</vt:lpstr>
      <vt:lpstr>Unknown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帆</dc:creator>
  <cp:lastModifiedBy>admin</cp:lastModifiedBy>
  <cp:revision>552</cp:revision>
  <dcterms:created xsi:type="dcterms:W3CDTF">2018-06-15T01:52:00Z</dcterms:created>
  <dcterms:modified xsi:type="dcterms:W3CDTF">2018-10-17T08:46:46Z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2052-10.1.0.7616</vt:lpwstr>
  </property>
</Properties>
</file>